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8" r:id="rId1"/>
  </p:sldMasterIdLst>
  <p:notesMasterIdLst>
    <p:notesMasterId r:id="rId95"/>
  </p:notesMasterIdLst>
  <p:handoutMasterIdLst>
    <p:handoutMasterId r:id="rId96"/>
  </p:handoutMasterIdLst>
  <p:sldIdLst>
    <p:sldId id="256" r:id="rId2"/>
    <p:sldId id="455" r:id="rId3"/>
    <p:sldId id="312" r:id="rId4"/>
    <p:sldId id="330" r:id="rId5"/>
    <p:sldId id="331" r:id="rId6"/>
    <p:sldId id="311" r:id="rId7"/>
    <p:sldId id="314" r:id="rId8"/>
    <p:sldId id="316" r:id="rId9"/>
    <p:sldId id="332" r:id="rId10"/>
    <p:sldId id="334" r:id="rId11"/>
    <p:sldId id="335" r:id="rId12"/>
    <p:sldId id="336" r:id="rId13"/>
    <p:sldId id="369" r:id="rId14"/>
    <p:sldId id="333" r:id="rId15"/>
    <p:sldId id="319" r:id="rId16"/>
    <p:sldId id="324" r:id="rId17"/>
    <p:sldId id="373" r:id="rId18"/>
    <p:sldId id="370" r:id="rId19"/>
    <p:sldId id="372" r:id="rId20"/>
    <p:sldId id="456" r:id="rId21"/>
    <p:sldId id="454" r:id="rId22"/>
    <p:sldId id="375" r:id="rId23"/>
    <p:sldId id="376" r:id="rId24"/>
    <p:sldId id="384" r:id="rId25"/>
    <p:sldId id="385" r:id="rId26"/>
    <p:sldId id="386" r:id="rId27"/>
    <p:sldId id="387" r:id="rId28"/>
    <p:sldId id="388" r:id="rId29"/>
    <p:sldId id="389" r:id="rId30"/>
    <p:sldId id="390" r:id="rId31"/>
    <p:sldId id="391" r:id="rId32"/>
    <p:sldId id="392" r:id="rId33"/>
    <p:sldId id="393" r:id="rId34"/>
    <p:sldId id="394" r:id="rId35"/>
    <p:sldId id="395" r:id="rId36"/>
    <p:sldId id="396" r:id="rId37"/>
    <p:sldId id="397" r:id="rId38"/>
    <p:sldId id="398" r:id="rId39"/>
    <p:sldId id="399" r:id="rId40"/>
    <p:sldId id="400" r:id="rId41"/>
    <p:sldId id="404" r:id="rId42"/>
    <p:sldId id="402" r:id="rId43"/>
    <p:sldId id="403" r:id="rId44"/>
    <p:sldId id="405" r:id="rId45"/>
    <p:sldId id="406" r:id="rId46"/>
    <p:sldId id="407" r:id="rId47"/>
    <p:sldId id="408" r:id="rId48"/>
    <p:sldId id="409" r:id="rId49"/>
    <p:sldId id="410" r:id="rId50"/>
    <p:sldId id="411" r:id="rId51"/>
    <p:sldId id="412" r:id="rId52"/>
    <p:sldId id="413" r:id="rId53"/>
    <p:sldId id="414" r:id="rId54"/>
    <p:sldId id="415" r:id="rId55"/>
    <p:sldId id="416" r:id="rId56"/>
    <p:sldId id="417" r:id="rId57"/>
    <p:sldId id="418" r:id="rId58"/>
    <p:sldId id="419" r:id="rId59"/>
    <p:sldId id="420" r:id="rId60"/>
    <p:sldId id="421" r:id="rId61"/>
    <p:sldId id="422" r:id="rId62"/>
    <p:sldId id="423" r:id="rId63"/>
    <p:sldId id="424" r:id="rId64"/>
    <p:sldId id="425" r:id="rId65"/>
    <p:sldId id="426" r:id="rId66"/>
    <p:sldId id="427" r:id="rId67"/>
    <p:sldId id="428" r:id="rId68"/>
    <p:sldId id="429" r:id="rId69"/>
    <p:sldId id="430" r:id="rId70"/>
    <p:sldId id="431" r:id="rId71"/>
    <p:sldId id="432" r:id="rId72"/>
    <p:sldId id="433" r:id="rId73"/>
    <p:sldId id="434" r:id="rId74"/>
    <p:sldId id="435" r:id="rId75"/>
    <p:sldId id="436" r:id="rId76"/>
    <p:sldId id="437" r:id="rId77"/>
    <p:sldId id="438" r:id="rId78"/>
    <p:sldId id="439" r:id="rId79"/>
    <p:sldId id="440" r:id="rId80"/>
    <p:sldId id="441" r:id="rId81"/>
    <p:sldId id="442" r:id="rId82"/>
    <p:sldId id="443" r:id="rId83"/>
    <p:sldId id="444" r:id="rId84"/>
    <p:sldId id="445" r:id="rId85"/>
    <p:sldId id="446" r:id="rId86"/>
    <p:sldId id="447" r:id="rId87"/>
    <p:sldId id="448" r:id="rId88"/>
    <p:sldId id="449" r:id="rId89"/>
    <p:sldId id="450" r:id="rId90"/>
    <p:sldId id="451" r:id="rId91"/>
    <p:sldId id="452" r:id="rId92"/>
    <p:sldId id="453" r:id="rId93"/>
    <p:sldId id="368" r:id="rId94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4" autoAdjust="0"/>
    <p:restoredTop sz="95986" autoAdjust="0"/>
  </p:normalViewPr>
  <p:slideViewPr>
    <p:cSldViewPr>
      <p:cViewPr varScale="1">
        <p:scale>
          <a:sx n="72" d="100"/>
          <a:sy n="72" d="100"/>
        </p:scale>
        <p:origin x="-17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6636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k-SK"/>
          </a:p>
        </p:txBody>
      </p:sp>
      <p:sp>
        <p:nvSpPr>
          <p:cNvPr id="3084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3085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k-SK"/>
          </a:p>
        </p:txBody>
      </p:sp>
      <p:sp>
        <p:nvSpPr>
          <p:cNvPr id="3086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B9914879-7CD7-49D8-AED9-6384B1617D55}" type="slidenum">
              <a:rPr lang="en-US" sz="800"/>
              <a:pPr algn="r" defTabSz="903288">
                <a:lnSpc>
                  <a:spcPct val="100000"/>
                </a:lnSpc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5596893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4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k-SK"/>
          </a:p>
        </p:txBody>
      </p:sp>
      <p:sp>
        <p:nvSpPr>
          <p:cNvPr id="183305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183306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k-SK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/>
            </a:lvl1pPr>
          </a:lstStyle>
          <a:p>
            <a:fld id="{EE506BF9-A4FC-449F-A1EF-7040C9E2AAE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83308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9953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57">
              <a:defRPr sz="2300">
                <a:solidFill>
                  <a:schemeClr val="tx1"/>
                </a:solidFill>
                <a:latin typeface="Arial" charset="0"/>
              </a:defRPr>
            </a:lvl1pPr>
            <a:lvl2pPr marL="698893" indent="-268805" defTabSz="931857">
              <a:defRPr sz="2300">
                <a:solidFill>
                  <a:schemeClr val="tx1"/>
                </a:solidFill>
                <a:latin typeface="Arial" charset="0"/>
              </a:defRPr>
            </a:lvl2pPr>
            <a:lvl3pPr marL="1075220" indent="-215044" defTabSz="931857">
              <a:defRPr sz="2300">
                <a:solidFill>
                  <a:schemeClr val="tx1"/>
                </a:solidFill>
                <a:latin typeface="Arial" charset="0"/>
              </a:defRPr>
            </a:lvl3pPr>
            <a:lvl4pPr marL="1505308" indent="-215044" defTabSz="931857">
              <a:defRPr sz="2300">
                <a:solidFill>
                  <a:schemeClr val="tx1"/>
                </a:solidFill>
                <a:latin typeface="Arial" charset="0"/>
              </a:defRPr>
            </a:lvl4pPr>
            <a:lvl5pPr marL="1935396" indent="-215044" defTabSz="931857">
              <a:defRPr sz="2300">
                <a:solidFill>
                  <a:schemeClr val="tx1"/>
                </a:solidFill>
                <a:latin typeface="Arial" charset="0"/>
              </a:defRPr>
            </a:lvl5pPr>
            <a:lvl6pPr marL="2365484" indent="-215044" algn="ctr" defTabSz="93185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6pPr>
            <a:lvl7pPr marL="2795572" indent="-215044" algn="ctr" defTabSz="93185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7pPr>
            <a:lvl8pPr marL="3225660" indent="-215044" algn="ctr" defTabSz="93185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8pPr>
            <a:lvl9pPr marL="3655748" indent="-215044" algn="ctr" defTabSz="93185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52578436-F6C3-40B8-9A92-59423F17072E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3125" y="244475"/>
            <a:ext cx="5322888" cy="3990975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134" y="4379273"/>
            <a:ext cx="5469429" cy="425237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sk-SK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E63A21-D7D8-4353-9CD1-A4AC04929101}" type="slidenum">
              <a:rPr lang="en-US"/>
              <a:pPr/>
              <a:t>14</a:t>
            </a:fld>
            <a:endParaRPr lang="en-US"/>
          </a:p>
        </p:txBody>
      </p:sp>
      <p:sp>
        <p:nvSpPr>
          <p:cNvPr id="129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3AED78-ABA8-468B-9474-B195B30B57A5}" type="slidenum">
              <a:rPr lang="en-US"/>
              <a:pPr/>
              <a:t>15</a:t>
            </a:fld>
            <a:endParaRPr lang="en-US"/>
          </a:p>
        </p:txBody>
      </p:sp>
      <p:sp>
        <p:nvSpPr>
          <p:cNvPr id="130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09719C-4CAF-4694-8432-71DBB4495A7D}" type="slidenum">
              <a:rPr lang="en-US"/>
              <a:pPr/>
              <a:t>16</a:t>
            </a:fld>
            <a:endParaRPr lang="en-US"/>
          </a:p>
        </p:txBody>
      </p:sp>
      <p:sp>
        <p:nvSpPr>
          <p:cNvPr id="1267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7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06BF9-A4FC-449F-A1EF-7040C9E2AAE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90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D4E7E6D-0E40-C74E-A58C-87AE2B46601F}" type="slidenum">
              <a:rPr lang="en-US" sz="800"/>
              <a:pPr/>
              <a:t>18</a:t>
            </a:fld>
            <a:endParaRPr lang="en-US" sz="80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3.3.2.2 Communicating with a Device on the Same Network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95BA9CC-FC80-7044-9A5E-B346E26CF6EC}" type="slidenum">
              <a:rPr lang="en-US" sz="800"/>
              <a:pPr/>
              <a:t>19</a:t>
            </a:fld>
            <a:endParaRPr lang="en-US" sz="80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3.3.3.2 Communicating with a Device on a Remote Network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57">
              <a:defRPr sz="2300">
                <a:solidFill>
                  <a:schemeClr val="tx1"/>
                </a:solidFill>
                <a:latin typeface="Arial" charset="0"/>
              </a:defRPr>
            </a:lvl1pPr>
            <a:lvl2pPr marL="698893" indent="-268805" defTabSz="931857">
              <a:defRPr sz="2300">
                <a:solidFill>
                  <a:schemeClr val="tx1"/>
                </a:solidFill>
                <a:latin typeface="Arial" charset="0"/>
              </a:defRPr>
            </a:lvl2pPr>
            <a:lvl3pPr marL="1075220" indent="-215044" defTabSz="931857">
              <a:defRPr sz="2300">
                <a:solidFill>
                  <a:schemeClr val="tx1"/>
                </a:solidFill>
                <a:latin typeface="Arial" charset="0"/>
              </a:defRPr>
            </a:lvl3pPr>
            <a:lvl4pPr marL="1505308" indent="-215044" defTabSz="931857">
              <a:defRPr sz="2300">
                <a:solidFill>
                  <a:schemeClr val="tx1"/>
                </a:solidFill>
                <a:latin typeface="Arial" charset="0"/>
              </a:defRPr>
            </a:lvl4pPr>
            <a:lvl5pPr marL="1935396" indent="-215044" defTabSz="931857">
              <a:defRPr sz="2300">
                <a:solidFill>
                  <a:schemeClr val="tx1"/>
                </a:solidFill>
                <a:latin typeface="Arial" charset="0"/>
              </a:defRPr>
            </a:lvl5pPr>
            <a:lvl6pPr marL="2365484" indent="-215044" algn="ctr" defTabSz="93185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6pPr>
            <a:lvl7pPr marL="2795572" indent="-215044" algn="ctr" defTabSz="93185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7pPr>
            <a:lvl8pPr marL="3225660" indent="-215044" algn="ctr" defTabSz="93185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8pPr>
            <a:lvl9pPr marL="3655748" indent="-215044" algn="ctr" defTabSz="93185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52578436-F6C3-40B8-9A92-59423F17072E}" type="slidenum">
              <a:rPr lang="en-US" sz="1200"/>
              <a:pPr/>
              <a:t>21</a:t>
            </a:fld>
            <a:endParaRPr lang="en-US" sz="120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3125" y="244475"/>
            <a:ext cx="5322888" cy="3990975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134" y="4379273"/>
            <a:ext cx="5469429" cy="425237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sk-SK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416">
              <a:defRPr sz="2500">
                <a:solidFill>
                  <a:schemeClr val="tx1"/>
                </a:solidFill>
                <a:latin typeface="Arial" charset="0"/>
              </a:defRPr>
            </a:lvl1pPr>
            <a:lvl2pPr marL="760112" indent="-292351" defTabSz="901416">
              <a:defRPr sz="2500">
                <a:solidFill>
                  <a:schemeClr val="tx1"/>
                </a:solidFill>
                <a:latin typeface="Arial" charset="0"/>
              </a:defRPr>
            </a:lvl2pPr>
            <a:lvl3pPr marL="1169403" indent="-233881" defTabSz="901416">
              <a:defRPr sz="2500">
                <a:solidFill>
                  <a:schemeClr val="tx1"/>
                </a:solidFill>
                <a:latin typeface="Arial" charset="0"/>
              </a:defRPr>
            </a:lvl3pPr>
            <a:lvl4pPr marL="1637165" indent="-233881" defTabSz="901416">
              <a:defRPr sz="2500">
                <a:solidFill>
                  <a:schemeClr val="tx1"/>
                </a:solidFill>
                <a:latin typeface="Arial" charset="0"/>
              </a:defRPr>
            </a:lvl4pPr>
            <a:lvl5pPr marL="2104926" indent="-233881" defTabSz="901416">
              <a:defRPr sz="2500">
                <a:solidFill>
                  <a:schemeClr val="tx1"/>
                </a:solidFill>
                <a:latin typeface="Arial" charset="0"/>
              </a:defRPr>
            </a:lvl5pPr>
            <a:lvl6pPr marL="2572687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</a:defRPr>
            </a:lvl6pPr>
            <a:lvl7pPr marL="3040449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</a:defRPr>
            </a:lvl7pPr>
            <a:lvl8pPr marL="3508210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</a:defRPr>
            </a:lvl8pPr>
            <a:lvl9pPr marL="3975971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1C87C66F-487F-4A00-B1B6-39054E255FE2}" type="slidenum">
              <a:rPr lang="en-US" sz="800"/>
              <a:pPr/>
              <a:t>22</a:t>
            </a:fld>
            <a:endParaRPr lang="en-US" sz="8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416">
              <a:defRPr sz="2500">
                <a:solidFill>
                  <a:schemeClr val="tx1"/>
                </a:solidFill>
                <a:latin typeface="Arial" charset="0"/>
              </a:defRPr>
            </a:lvl1pPr>
            <a:lvl2pPr marL="760112" indent="-292351" defTabSz="901416">
              <a:defRPr sz="2500">
                <a:solidFill>
                  <a:schemeClr val="tx1"/>
                </a:solidFill>
                <a:latin typeface="Arial" charset="0"/>
              </a:defRPr>
            </a:lvl2pPr>
            <a:lvl3pPr marL="1169403" indent="-233881" defTabSz="901416">
              <a:defRPr sz="2500">
                <a:solidFill>
                  <a:schemeClr val="tx1"/>
                </a:solidFill>
                <a:latin typeface="Arial" charset="0"/>
              </a:defRPr>
            </a:lvl3pPr>
            <a:lvl4pPr marL="1637165" indent="-233881" defTabSz="901416">
              <a:defRPr sz="2500">
                <a:solidFill>
                  <a:schemeClr val="tx1"/>
                </a:solidFill>
                <a:latin typeface="Arial" charset="0"/>
              </a:defRPr>
            </a:lvl4pPr>
            <a:lvl5pPr marL="2104926" indent="-233881" defTabSz="901416">
              <a:defRPr sz="2500">
                <a:solidFill>
                  <a:schemeClr val="tx1"/>
                </a:solidFill>
                <a:latin typeface="Arial" charset="0"/>
              </a:defRPr>
            </a:lvl5pPr>
            <a:lvl6pPr marL="2572687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</a:defRPr>
            </a:lvl6pPr>
            <a:lvl7pPr marL="3040449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</a:defRPr>
            </a:lvl7pPr>
            <a:lvl8pPr marL="3508210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</a:defRPr>
            </a:lvl8pPr>
            <a:lvl9pPr marL="3975971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D1174FE-1A4D-43BE-B3C3-0E6B3BC33CE5}" type="slidenum">
              <a:rPr lang="en-US" sz="800"/>
              <a:pPr/>
              <a:t>23</a:t>
            </a:fld>
            <a:endParaRPr lang="en-US" sz="8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416">
              <a:defRPr sz="2500">
                <a:solidFill>
                  <a:schemeClr val="tx1"/>
                </a:solidFill>
                <a:latin typeface="Arial" charset="0"/>
              </a:defRPr>
            </a:lvl1pPr>
            <a:lvl2pPr marL="760112" indent="-292351" defTabSz="901416">
              <a:defRPr sz="2500">
                <a:solidFill>
                  <a:schemeClr val="tx1"/>
                </a:solidFill>
                <a:latin typeface="Arial" charset="0"/>
              </a:defRPr>
            </a:lvl2pPr>
            <a:lvl3pPr marL="1169403" indent="-233881" defTabSz="901416">
              <a:defRPr sz="2500">
                <a:solidFill>
                  <a:schemeClr val="tx1"/>
                </a:solidFill>
                <a:latin typeface="Arial" charset="0"/>
              </a:defRPr>
            </a:lvl3pPr>
            <a:lvl4pPr marL="1637165" indent="-233881" defTabSz="901416">
              <a:defRPr sz="2500">
                <a:solidFill>
                  <a:schemeClr val="tx1"/>
                </a:solidFill>
                <a:latin typeface="Arial" charset="0"/>
              </a:defRPr>
            </a:lvl4pPr>
            <a:lvl5pPr marL="2104926" indent="-233881" defTabSz="901416">
              <a:defRPr sz="2500">
                <a:solidFill>
                  <a:schemeClr val="tx1"/>
                </a:solidFill>
                <a:latin typeface="Arial" charset="0"/>
              </a:defRPr>
            </a:lvl5pPr>
            <a:lvl6pPr marL="2572687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</a:defRPr>
            </a:lvl6pPr>
            <a:lvl7pPr marL="3040449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</a:defRPr>
            </a:lvl7pPr>
            <a:lvl8pPr marL="3508210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</a:defRPr>
            </a:lvl8pPr>
            <a:lvl9pPr marL="3975971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C974751-073C-49C4-A74F-10C8EC1DB12D}" type="slidenum">
              <a:rPr lang="en-US" sz="800"/>
              <a:pPr/>
              <a:t>24</a:t>
            </a:fld>
            <a:endParaRPr lang="en-US" sz="8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9F2A4D-F745-443E-8B4F-D89836039F38}" type="slidenum">
              <a:rPr lang="en-US"/>
              <a:pPr/>
              <a:t>3</a:t>
            </a:fld>
            <a:endParaRPr lang="en-US"/>
          </a:p>
        </p:txBody>
      </p:sp>
      <p:sp>
        <p:nvSpPr>
          <p:cNvPr id="129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06BF9-A4FC-449F-A1EF-7040C9E2AAE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98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416">
              <a:defRPr sz="2500">
                <a:solidFill>
                  <a:schemeClr val="tx1"/>
                </a:solidFill>
                <a:latin typeface="Arial" charset="0"/>
              </a:defRPr>
            </a:lvl1pPr>
            <a:lvl2pPr marL="760112" indent="-292351" defTabSz="901416">
              <a:defRPr sz="2500">
                <a:solidFill>
                  <a:schemeClr val="tx1"/>
                </a:solidFill>
                <a:latin typeface="Arial" charset="0"/>
              </a:defRPr>
            </a:lvl2pPr>
            <a:lvl3pPr marL="1169403" indent="-233881" defTabSz="901416">
              <a:defRPr sz="2500">
                <a:solidFill>
                  <a:schemeClr val="tx1"/>
                </a:solidFill>
                <a:latin typeface="Arial" charset="0"/>
              </a:defRPr>
            </a:lvl3pPr>
            <a:lvl4pPr marL="1637165" indent="-233881" defTabSz="901416">
              <a:defRPr sz="2500">
                <a:solidFill>
                  <a:schemeClr val="tx1"/>
                </a:solidFill>
                <a:latin typeface="Arial" charset="0"/>
              </a:defRPr>
            </a:lvl4pPr>
            <a:lvl5pPr marL="2104926" indent="-233881" defTabSz="901416">
              <a:defRPr sz="2500">
                <a:solidFill>
                  <a:schemeClr val="tx1"/>
                </a:solidFill>
                <a:latin typeface="Arial" charset="0"/>
              </a:defRPr>
            </a:lvl5pPr>
            <a:lvl6pPr marL="2572687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</a:defRPr>
            </a:lvl6pPr>
            <a:lvl7pPr marL="3040449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</a:defRPr>
            </a:lvl7pPr>
            <a:lvl8pPr marL="3508210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</a:defRPr>
            </a:lvl8pPr>
            <a:lvl9pPr marL="3975971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7B6938D6-C3A7-444E-90EC-D59B689AFF61}" type="slidenum">
              <a:rPr lang="en-US" sz="800"/>
              <a:pPr/>
              <a:t>29</a:t>
            </a:fld>
            <a:endParaRPr lang="en-US" sz="8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9EC0C8-89FB-4B33-B03D-69B917651643}" type="slidenum">
              <a:rPr lang="en-US"/>
              <a:pPr/>
              <a:t>32</a:t>
            </a:fld>
            <a:endParaRPr lang="en-US"/>
          </a:p>
        </p:txBody>
      </p:sp>
      <p:sp>
        <p:nvSpPr>
          <p:cNvPr id="131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416">
              <a:defRPr sz="2500">
                <a:solidFill>
                  <a:schemeClr val="tx1"/>
                </a:solidFill>
                <a:latin typeface="Arial" charset="0"/>
              </a:defRPr>
            </a:lvl1pPr>
            <a:lvl2pPr marL="760112" indent="-292351" defTabSz="901416">
              <a:defRPr sz="2500">
                <a:solidFill>
                  <a:schemeClr val="tx1"/>
                </a:solidFill>
                <a:latin typeface="Arial" charset="0"/>
              </a:defRPr>
            </a:lvl2pPr>
            <a:lvl3pPr marL="1169403" indent="-233881" defTabSz="901416">
              <a:defRPr sz="2500">
                <a:solidFill>
                  <a:schemeClr val="tx1"/>
                </a:solidFill>
                <a:latin typeface="Arial" charset="0"/>
              </a:defRPr>
            </a:lvl3pPr>
            <a:lvl4pPr marL="1637165" indent="-233881" defTabSz="901416">
              <a:defRPr sz="2500">
                <a:solidFill>
                  <a:schemeClr val="tx1"/>
                </a:solidFill>
                <a:latin typeface="Arial" charset="0"/>
              </a:defRPr>
            </a:lvl4pPr>
            <a:lvl5pPr marL="2104926" indent="-233881" defTabSz="901416">
              <a:defRPr sz="2500">
                <a:solidFill>
                  <a:schemeClr val="tx1"/>
                </a:solidFill>
                <a:latin typeface="Arial" charset="0"/>
              </a:defRPr>
            </a:lvl5pPr>
            <a:lvl6pPr marL="2572687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</a:defRPr>
            </a:lvl6pPr>
            <a:lvl7pPr marL="3040449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</a:defRPr>
            </a:lvl7pPr>
            <a:lvl8pPr marL="3508210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</a:defRPr>
            </a:lvl8pPr>
            <a:lvl9pPr marL="3975971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16824E25-A955-4CED-8BE2-A63A93A1CD73}" type="slidenum">
              <a:rPr lang="en-US" sz="800"/>
              <a:pPr/>
              <a:t>35</a:t>
            </a:fld>
            <a:endParaRPr lang="en-US" sz="8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416">
              <a:defRPr sz="2500">
                <a:solidFill>
                  <a:schemeClr val="tx1"/>
                </a:solidFill>
                <a:latin typeface="Arial" charset="0"/>
              </a:defRPr>
            </a:lvl1pPr>
            <a:lvl2pPr marL="760112" indent="-292351" defTabSz="901416">
              <a:defRPr sz="2500">
                <a:solidFill>
                  <a:schemeClr val="tx1"/>
                </a:solidFill>
                <a:latin typeface="Arial" charset="0"/>
              </a:defRPr>
            </a:lvl2pPr>
            <a:lvl3pPr marL="1169403" indent="-233881" defTabSz="901416">
              <a:defRPr sz="2500">
                <a:solidFill>
                  <a:schemeClr val="tx1"/>
                </a:solidFill>
                <a:latin typeface="Arial" charset="0"/>
              </a:defRPr>
            </a:lvl3pPr>
            <a:lvl4pPr marL="1637165" indent="-233881" defTabSz="901416">
              <a:defRPr sz="2500">
                <a:solidFill>
                  <a:schemeClr val="tx1"/>
                </a:solidFill>
                <a:latin typeface="Arial" charset="0"/>
              </a:defRPr>
            </a:lvl4pPr>
            <a:lvl5pPr marL="2104926" indent="-233881" defTabSz="901416">
              <a:defRPr sz="2500">
                <a:solidFill>
                  <a:schemeClr val="tx1"/>
                </a:solidFill>
                <a:latin typeface="Arial" charset="0"/>
              </a:defRPr>
            </a:lvl5pPr>
            <a:lvl6pPr marL="2572687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</a:defRPr>
            </a:lvl6pPr>
            <a:lvl7pPr marL="3040449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</a:defRPr>
            </a:lvl7pPr>
            <a:lvl8pPr marL="3508210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</a:defRPr>
            </a:lvl8pPr>
            <a:lvl9pPr marL="3975971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E4F16B61-0C11-418D-8ECC-455B57864E49}" type="slidenum">
              <a:rPr lang="en-US" sz="800"/>
              <a:pPr/>
              <a:t>40</a:t>
            </a:fld>
            <a:endParaRPr lang="en-US" sz="8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058967E-4BC3-7B44-BD37-7409A79836DD}" type="slidenum">
              <a:rPr lang="en-US" sz="800"/>
              <a:pPr/>
              <a:t>41</a:t>
            </a:fld>
            <a:endParaRPr lang="en-US" sz="80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4.2.4.4 802.11 Wi-Fi 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Standards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57">
              <a:defRPr sz="2300">
                <a:solidFill>
                  <a:schemeClr val="tx1"/>
                </a:solidFill>
                <a:latin typeface="Arial" charset="0"/>
              </a:defRPr>
            </a:lvl1pPr>
            <a:lvl2pPr marL="698893" indent="-268805" defTabSz="931857">
              <a:defRPr sz="2300">
                <a:solidFill>
                  <a:schemeClr val="tx1"/>
                </a:solidFill>
                <a:latin typeface="Arial" charset="0"/>
              </a:defRPr>
            </a:lvl2pPr>
            <a:lvl3pPr marL="1075220" indent="-215044" defTabSz="931857">
              <a:defRPr sz="2300">
                <a:solidFill>
                  <a:schemeClr val="tx1"/>
                </a:solidFill>
                <a:latin typeface="Arial" charset="0"/>
              </a:defRPr>
            </a:lvl3pPr>
            <a:lvl4pPr marL="1505308" indent="-215044" defTabSz="931857">
              <a:defRPr sz="2300">
                <a:solidFill>
                  <a:schemeClr val="tx1"/>
                </a:solidFill>
                <a:latin typeface="Arial" charset="0"/>
              </a:defRPr>
            </a:lvl4pPr>
            <a:lvl5pPr marL="1935396" indent="-215044" defTabSz="931857">
              <a:defRPr sz="2300">
                <a:solidFill>
                  <a:schemeClr val="tx1"/>
                </a:solidFill>
                <a:latin typeface="Arial" charset="0"/>
              </a:defRPr>
            </a:lvl5pPr>
            <a:lvl6pPr marL="2365484" indent="-215044" algn="ctr" defTabSz="93185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6pPr>
            <a:lvl7pPr marL="2795572" indent="-215044" algn="ctr" defTabSz="93185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7pPr>
            <a:lvl8pPr marL="3225660" indent="-215044" algn="ctr" defTabSz="93185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8pPr>
            <a:lvl9pPr marL="3655748" indent="-215044" algn="ctr" defTabSz="93185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52578436-F6C3-40B8-9A92-59423F17072E}" type="slidenum">
              <a:rPr lang="en-US" sz="1200"/>
              <a:pPr/>
              <a:t>44</a:t>
            </a:fld>
            <a:endParaRPr lang="en-US" sz="120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3125" y="244475"/>
            <a:ext cx="5322888" cy="3990975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134" y="4379273"/>
            <a:ext cx="5469429" cy="425237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sk-SK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C2049C-34B7-467D-8A1D-CA79B9B4D352}" type="slidenum">
              <a:rPr lang="en-US"/>
              <a:pPr/>
              <a:t>45</a:t>
            </a:fld>
            <a:endParaRPr lang="en-US"/>
          </a:p>
        </p:txBody>
      </p:sp>
      <p:sp>
        <p:nvSpPr>
          <p:cNvPr id="101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CA5F60-9687-41DF-9FB4-9EAFC8F14674}" type="slidenum">
              <a:rPr lang="en-US"/>
              <a:pPr/>
              <a:t>46</a:t>
            </a:fld>
            <a:endParaRPr lang="en-US"/>
          </a:p>
        </p:txBody>
      </p:sp>
      <p:sp>
        <p:nvSpPr>
          <p:cNvPr id="130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F3311F-973F-4FA4-9ABC-B6E67C9D9410}" type="slidenum">
              <a:rPr lang="en-US"/>
              <a:pPr/>
              <a:t>47</a:t>
            </a:fld>
            <a:endParaRPr lang="en-US"/>
          </a:p>
        </p:txBody>
      </p:sp>
      <p:sp>
        <p:nvSpPr>
          <p:cNvPr id="129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235E7B-1B59-4B8C-B376-28C145AC3B89}" type="slidenum">
              <a:rPr lang="en-US"/>
              <a:pPr/>
              <a:t>6</a:t>
            </a:fld>
            <a:endParaRPr lang="en-US"/>
          </a:p>
        </p:txBody>
      </p:sp>
      <p:sp>
        <p:nvSpPr>
          <p:cNvPr id="1261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1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sk-SK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07A3-C096-4618-9896-0347379DB06A}" type="slidenum">
              <a:rPr lang="en-US"/>
              <a:pPr/>
              <a:t>48</a:t>
            </a:fld>
            <a:endParaRPr lang="en-US"/>
          </a:p>
        </p:txBody>
      </p:sp>
      <p:sp>
        <p:nvSpPr>
          <p:cNvPr id="130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2728D7-90E4-4058-902A-01DFD31DF6C0}" type="slidenum">
              <a:rPr lang="sk-SK"/>
              <a:pPr/>
              <a:t>49</a:t>
            </a:fld>
            <a:endParaRPr lang="sk-SK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3101FC-B9ED-4D48-8250-8FEA7138C3CC}" type="slidenum">
              <a:rPr lang="sk-SK"/>
              <a:pPr/>
              <a:t>50</a:t>
            </a:fld>
            <a:endParaRPr lang="sk-SK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617860-09FD-4484-9A15-68890C520F08}" type="slidenum">
              <a:rPr lang="en-US"/>
              <a:pPr/>
              <a:t>51</a:t>
            </a:fld>
            <a:endParaRPr lang="en-US"/>
          </a:p>
        </p:txBody>
      </p:sp>
      <p:sp>
        <p:nvSpPr>
          <p:cNvPr id="131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EBDD9F-52E3-4D1A-AFBA-36E8B34D7DFB}" type="slidenum">
              <a:rPr lang="en-US"/>
              <a:pPr/>
              <a:t>55</a:t>
            </a:fld>
            <a:endParaRPr lang="en-US"/>
          </a:p>
        </p:txBody>
      </p:sp>
      <p:sp>
        <p:nvSpPr>
          <p:cNvPr id="129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B8B341-E727-4920-AEF6-2235AB33AA21}" type="slidenum">
              <a:rPr lang="en-US"/>
              <a:pPr/>
              <a:t>56</a:t>
            </a:fld>
            <a:endParaRPr lang="en-US"/>
          </a:p>
        </p:txBody>
      </p:sp>
      <p:sp>
        <p:nvSpPr>
          <p:cNvPr id="131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B8B341-E727-4920-AEF6-2235AB33AA21}" type="slidenum">
              <a:rPr lang="en-US"/>
              <a:pPr/>
              <a:t>57</a:t>
            </a:fld>
            <a:endParaRPr lang="en-US"/>
          </a:p>
        </p:txBody>
      </p:sp>
      <p:sp>
        <p:nvSpPr>
          <p:cNvPr id="131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172B9-E69C-4AED-945D-FD962C7DAD93}" type="slidenum">
              <a:rPr lang="en-US"/>
              <a:pPr/>
              <a:t>58</a:t>
            </a:fld>
            <a:endParaRPr lang="en-US"/>
          </a:p>
        </p:txBody>
      </p:sp>
      <p:sp>
        <p:nvSpPr>
          <p:cNvPr id="131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57">
              <a:defRPr sz="2300">
                <a:solidFill>
                  <a:schemeClr val="tx1"/>
                </a:solidFill>
                <a:latin typeface="Arial" charset="0"/>
              </a:defRPr>
            </a:lvl1pPr>
            <a:lvl2pPr marL="698893" indent="-268805" defTabSz="931857">
              <a:defRPr sz="2300">
                <a:solidFill>
                  <a:schemeClr val="tx1"/>
                </a:solidFill>
                <a:latin typeface="Arial" charset="0"/>
              </a:defRPr>
            </a:lvl2pPr>
            <a:lvl3pPr marL="1075220" indent="-215044" defTabSz="931857">
              <a:defRPr sz="2300">
                <a:solidFill>
                  <a:schemeClr val="tx1"/>
                </a:solidFill>
                <a:latin typeface="Arial" charset="0"/>
              </a:defRPr>
            </a:lvl3pPr>
            <a:lvl4pPr marL="1505308" indent="-215044" defTabSz="931857">
              <a:defRPr sz="2300">
                <a:solidFill>
                  <a:schemeClr val="tx1"/>
                </a:solidFill>
                <a:latin typeface="Arial" charset="0"/>
              </a:defRPr>
            </a:lvl4pPr>
            <a:lvl5pPr marL="1935396" indent="-215044" defTabSz="931857">
              <a:defRPr sz="2300">
                <a:solidFill>
                  <a:schemeClr val="tx1"/>
                </a:solidFill>
                <a:latin typeface="Arial" charset="0"/>
              </a:defRPr>
            </a:lvl5pPr>
            <a:lvl6pPr marL="2365484" indent="-215044" algn="ctr" defTabSz="93185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6pPr>
            <a:lvl7pPr marL="2795572" indent="-215044" algn="ctr" defTabSz="93185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7pPr>
            <a:lvl8pPr marL="3225660" indent="-215044" algn="ctr" defTabSz="93185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8pPr>
            <a:lvl9pPr marL="3655748" indent="-215044" algn="ctr" defTabSz="93185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52578436-F6C3-40B8-9A92-59423F17072E}" type="slidenum">
              <a:rPr lang="en-US" sz="1200"/>
              <a:pPr/>
              <a:t>61</a:t>
            </a:fld>
            <a:endParaRPr lang="en-US" sz="120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3125" y="244475"/>
            <a:ext cx="5322888" cy="3990975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134" y="4379273"/>
            <a:ext cx="5469429" cy="425237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sk-SK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09E753-1453-4F07-9A8F-79CEBBE6B8A2}" type="slidenum">
              <a:rPr lang="en-US"/>
              <a:pPr/>
              <a:t>64</a:t>
            </a:fld>
            <a:endParaRPr lang="en-US"/>
          </a:p>
        </p:txBody>
      </p:sp>
      <p:sp>
        <p:nvSpPr>
          <p:cNvPr id="129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839A21-CE02-4986-819A-D7765A61A2B2}" type="slidenum">
              <a:rPr lang="en-US"/>
              <a:pPr/>
              <a:t>7</a:t>
            </a:fld>
            <a:endParaRPr lang="en-US"/>
          </a:p>
        </p:txBody>
      </p:sp>
      <p:sp>
        <p:nvSpPr>
          <p:cNvPr id="129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BEA2BE-EB3F-4B08-AC7F-E9F460610771}" type="slidenum">
              <a:rPr lang="en-US"/>
              <a:pPr/>
              <a:t>67</a:t>
            </a:fld>
            <a:endParaRPr lang="en-US"/>
          </a:p>
        </p:txBody>
      </p:sp>
      <p:sp>
        <p:nvSpPr>
          <p:cNvPr id="101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B9BD00-273D-425F-B126-661424E961E1}" type="slidenum">
              <a:rPr lang="sk-SK"/>
              <a:pPr/>
              <a:t>68</a:t>
            </a:fld>
            <a:endParaRPr lang="sk-SK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1B1F7E-2D2A-4DAC-8860-829072F3A9C2}" type="slidenum">
              <a:rPr lang="sk-SK"/>
              <a:pPr/>
              <a:t>69</a:t>
            </a:fld>
            <a:endParaRPr lang="sk-SK"/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213516-B976-44AB-ABFF-C26D1922B34E}" type="slidenum">
              <a:rPr lang="sk-SK"/>
              <a:pPr/>
              <a:t>70</a:t>
            </a:fld>
            <a:endParaRPr lang="sk-SK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34E837-4467-469B-96B0-1E8DC4E1CFD7}" type="slidenum">
              <a:rPr lang="sk-SK"/>
              <a:pPr/>
              <a:t>71</a:t>
            </a:fld>
            <a:endParaRPr lang="sk-SK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EF4ADD-AFE3-450C-A7D0-01B713BCC0B6}" type="slidenum">
              <a:rPr lang="sk-SK"/>
              <a:pPr/>
              <a:t>73</a:t>
            </a:fld>
            <a:endParaRPr lang="sk-SK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5ABDC1-D67F-4548-AD86-142A27682751}" type="slidenum">
              <a:rPr lang="sk-SK"/>
              <a:pPr/>
              <a:t>74</a:t>
            </a:fld>
            <a:endParaRPr lang="sk-SK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442899-D09B-4B82-BBD1-B4CAB258E919}" type="slidenum">
              <a:rPr lang="sk-SK"/>
              <a:pPr/>
              <a:t>75</a:t>
            </a:fld>
            <a:endParaRPr lang="sk-SK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8C795F-64D9-45E1-87AC-824C40C851B2}" type="slidenum">
              <a:rPr lang="sk-SK"/>
              <a:pPr/>
              <a:t>76</a:t>
            </a:fld>
            <a:endParaRPr lang="sk-SK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09A094-DE9D-443A-AA60-17D177A80C36}" type="slidenum">
              <a:rPr lang="sk-SK"/>
              <a:pPr/>
              <a:t>77</a:t>
            </a:fld>
            <a:endParaRPr lang="sk-SK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444E1C-5A08-41EC-9917-7433DED22BB9}" type="slidenum">
              <a:rPr lang="en-US"/>
              <a:pPr/>
              <a:t>8</a:t>
            </a:fld>
            <a:endParaRPr lang="en-US"/>
          </a:p>
        </p:txBody>
      </p:sp>
      <p:sp>
        <p:nvSpPr>
          <p:cNvPr id="1265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5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6DE28C-3032-4085-8588-F4DD32079259}" type="slidenum">
              <a:rPr lang="en-US"/>
              <a:pPr/>
              <a:t>83</a:t>
            </a:fld>
            <a:endParaRPr lang="en-US"/>
          </a:p>
        </p:txBody>
      </p:sp>
      <p:sp>
        <p:nvSpPr>
          <p:cNvPr id="130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7199EC-B7C6-4929-A853-4DF44C3CE6FB}" type="slidenum">
              <a:rPr lang="sk-SK"/>
              <a:pPr/>
              <a:t>84</a:t>
            </a:fld>
            <a:endParaRPr lang="sk-SK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EA7C97-35B9-497E-BD3C-5F1E9B99ED5E}" type="slidenum">
              <a:rPr lang="sk-SK"/>
              <a:pPr/>
              <a:t>85</a:t>
            </a:fld>
            <a:endParaRPr lang="sk-SK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2AD6C7-E6E5-4C1B-9A44-1F861F518730}" type="slidenum">
              <a:rPr lang="en-US"/>
              <a:pPr/>
              <a:t>88</a:t>
            </a:fld>
            <a:endParaRPr lang="en-US"/>
          </a:p>
        </p:txBody>
      </p:sp>
      <p:sp>
        <p:nvSpPr>
          <p:cNvPr id="133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701FF0-4791-4948-8C51-227453619367}" type="slidenum">
              <a:rPr lang="en-US"/>
              <a:pPr/>
              <a:t>89</a:t>
            </a:fld>
            <a:endParaRPr lang="en-US"/>
          </a:p>
        </p:txBody>
      </p:sp>
      <p:sp>
        <p:nvSpPr>
          <p:cNvPr id="133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CB64A6-6361-42BF-87F5-5026795F9207}" type="slidenum">
              <a:rPr lang="en-US"/>
              <a:pPr/>
              <a:t>90</a:t>
            </a:fld>
            <a:endParaRPr lang="en-US"/>
          </a:p>
        </p:txBody>
      </p:sp>
      <p:sp>
        <p:nvSpPr>
          <p:cNvPr id="130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8A382D-2F37-43C1-A92F-F0B7DF9FCE05}" type="slidenum">
              <a:rPr lang="en-US"/>
              <a:pPr/>
              <a:t>91</a:t>
            </a:fld>
            <a:endParaRPr lang="en-US"/>
          </a:p>
        </p:txBody>
      </p:sp>
      <p:sp>
        <p:nvSpPr>
          <p:cNvPr id="132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D94437-ED94-4A69-8ADC-D75DDE2893D0}" type="slidenum">
              <a:rPr lang="en-US"/>
              <a:pPr/>
              <a:t>9</a:t>
            </a:fld>
            <a:endParaRPr lang="en-US"/>
          </a:p>
        </p:txBody>
      </p:sp>
      <p:sp>
        <p:nvSpPr>
          <p:cNvPr id="130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85B720-B947-4BA2-9511-B77BE33AFDFE}" type="slidenum">
              <a:rPr lang="en-US"/>
              <a:pPr/>
              <a:t>11</a:t>
            </a:fld>
            <a:endParaRPr lang="en-US"/>
          </a:p>
        </p:txBody>
      </p:sp>
      <p:sp>
        <p:nvSpPr>
          <p:cNvPr id="130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049326-6F14-42AF-A3CF-10F0FAC5D9A7}" type="slidenum">
              <a:rPr lang="en-US"/>
              <a:pPr/>
              <a:t>12</a:t>
            </a:fld>
            <a:endParaRPr lang="en-US"/>
          </a:p>
        </p:txBody>
      </p:sp>
      <p:sp>
        <p:nvSpPr>
          <p:cNvPr id="130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CB662E-C542-4CFE-A538-3B586F0E8A29}" type="slidenum">
              <a:rPr lang="en-US"/>
              <a:pPr/>
              <a:t>13</a:t>
            </a:fld>
            <a:endParaRPr lang="en-US"/>
          </a:p>
        </p:txBody>
      </p:sp>
      <p:sp>
        <p:nvSpPr>
          <p:cNvPr id="1271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1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939" name="Rectangle 275"/>
          <p:cNvSpPr>
            <a:spLocks noChangeArrowheads="1"/>
          </p:cNvSpPr>
          <p:nvPr/>
        </p:nvSpPr>
        <p:spPr bwMode="auto">
          <a:xfrm rot="16200000">
            <a:off x="3200400" y="-1570037"/>
            <a:ext cx="2743200" cy="9144000"/>
          </a:xfrm>
          <a:prstGeom prst="rect">
            <a:avLst/>
          </a:prstGeom>
          <a:solidFill>
            <a:srgbClr val="015F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3025" tIns="36512" rIns="73025" bIns="36512" anchor="ctr"/>
          <a:lstStyle/>
          <a:p>
            <a:endParaRPr lang="sk-SK"/>
          </a:p>
        </p:txBody>
      </p:sp>
      <p:grpSp>
        <p:nvGrpSpPr>
          <p:cNvPr id="369947" name="Group 283"/>
          <p:cNvGrpSpPr>
            <a:grpSpLocks/>
          </p:cNvGrpSpPr>
          <p:nvPr/>
        </p:nvGrpSpPr>
        <p:grpSpPr bwMode="auto">
          <a:xfrm>
            <a:off x="609600" y="525463"/>
            <a:ext cx="1447800" cy="769937"/>
            <a:chOff x="3272" y="1316"/>
            <a:chExt cx="1889" cy="1002"/>
          </a:xfrm>
        </p:grpSpPr>
        <p:sp>
          <p:nvSpPr>
            <p:cNvPr id="369948" name="AutoShape 284"/>
            <p:cNvSpPr>
              <a:spLocks noChangeAspect="1" noChangeArrowheads="1" noTextEdit="1"/>
            </p:cNvSpPr>
            <p:nvPr/>
          </p:nvSpPr>
          <p:spPr bwMode="auto">
            <a:xfrm>
              <a:off x="3272" y="1316"/>
              <a:ext cx="1889" cy="1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49" name="Rectangle 285"/>
            <p:cNvSpPr>
              <a:spLocks noChangeArrowheads="1"/>
            </p:cNvSpPr>
            <p:nvPr/>
          </p:nvSpPr>
          <p:spPr bwMode="auto">
            <a:xfrm>
              <a:off x="3803" y="1980"/>
              <a:ext cx="86" cy="325"/>
            </a:xfrm>
            <a:prstGeom prst="rect">
              <a:avLst/>
            </a:pr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0" name="Freeform 286"/>
            <p:cNvSpPr>
              <a:spLocks/>
            </p:cNvSpPr>
            <p:nvPr/>
          </p:nvSpPr>
          <p:spPr bwMode="auto">
            <a:xfrm>
              <a:off x="4304" y="1971"/>
              <a:ext cx="249" cy="343"/>
            </a:xfrm>
            <a:custGeom>
              <a:avLst/>
              <a:gdLst>
                <a:gd name="T0" fmla="*/ 58 w 58"/>
                <a:gd name="T1" fmla="*/ 24 h 80"/>
                <a:gd name="T2" fmla="*/ 42 w 58"/>
                <a:gd name="T3" fmla="*/ 20 h 80"/>
                <a:gd name="T4" fmla="*/ 21 w 58"/>
                <a:gd name="T5" fmla="*/ 40 h 80"/>
                <a:gd name="T6" fmla="*/ 42 w 58"/>
                <a:gd name="T7" fmla="*/ 60 h 80"/>
                <a:gd name="T8" fmla="*/ 58 w 58"/>
                <a:gd name="T9" fmla="*/ 56 h 80"/>
                <a:gd name="T10" fmla="*/ 58 w 58"/>
                <a:gd name="T11" fmla="*/ 77 h 80"/>
                <a:gd name="T12" fmla="*/ 41 w 58"/>
                <a:gd name="T13" fmla="*/ 80 h 80"/>
                <a:gd name="T14" fmla="*/ 0 w 58"/>
                <a:gd name="T15" fmla="*/ 40 h 80"/>
                <a:gd name="T16" fmla="*/ 41 w 58"/>
                <a:gd name="T17" fmla="*/ 0 h 80"/>
                <a:gd name="T18" fmla="*/ 58 w 58"/>
                <a:gd name="T19" fmla="*/ 3 h 80"/>
                <a:gd name="T20" fmla="*/ 58 w 58"/>
                <a:gd name="T21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1" name="Freeform 287"/>
            <p:cNvSpPr>
              <a:spLocks/>
            </p:cNvSpPr>
            <p:nvPr/>
          </p:nvSpPr>
          <p:spPr bwMode="auto">
            <a:xfrm>
              <a:off x="3443" y="1971"/>
              <a:ext cx="249" cy="343"/>
            </a:xfrm>
            <a:custGeom>
              <a:avLst/>
              <a:gdLst>
                <a:gd name="T0" fmla="*/ 58 w 58"/>
                <a:gd name="T1" fmla="*/ 24 h 80"/>
                <a:gd name="T2" fmla="*/ 42 w 58"/>
                <a:gd name="T3" fmla="*/ 20 h 80"/>
                <a:gd name="T4" fmla="*/ 21 w 58"/>
                <a:gd name="T5" fmla="*/ 40 h 80"/>
                <a:gd name="T6" fmla="*/ 42 w 58"/>
                <a:gd name="T7" fmla="*/ 60 h 80"/>
                <a:gd name="T8" fmla="*/ 58 w 58"/>
                <a:gd name="T9" fmla="*/ 56 h 80"/>
                <a:gd name="T10" fmla="*/ 58 w 58"/>
                <a:gd name="T11" fmla="*/ 77 h 80"/>
                <a:gd name="T12" fmla="*/ 40 w 58"/>
                <a:gd name="T13" fmla="*/ 80 h 80"/>
                <a:gd name="T14" fmla="*/ 0 w 58"/>
                <a:gd name="T15" fmla="*/ 40 h 80"/>
                <a:gd name="T16" fmla="*/ 40 w 58"/>
                <a:gd name="T17" fmla="*/ 0 h 80"/>
                <a:gd name="T18" fmla="*/ 58 w 58"/>
                <a:gd name="T19" fmla="*/ 3 h 80"/>
                <a:gd name="T20" fmla="*/ 58 w 58"/>
                <a:gd name="T21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2" name="Freeform 288"/>
            <p:cNvSpPr>
              <a:spLocks noEditPoints="1"/>
            </p:cNvSpPr>
            <p:nvPr/>
          </p:nvSpPr>
          <p:spPr bwMode="auto">
            <a:xfrm>
              <a:off x="4643" y="1971"/>
              <a:ext cx="342" cy="343"/>
            </a:xfrm>
            <a:custGeom>
              <a:avLst/>
              <a:gdLst>
                <a:gd name="T0" fmla="*/ 80 w 80"/>
                <a:gd name="T1" fmla="*/ 40 h 80"/>
                <a:gd name="T2" fmla="*/ 40 w 80"/>
                <a:gd name="T3" fmla="*/ 80 h 80"/>
                <a:gd name="T4" fmla="*/ 0 w 80"/>
                <a:gd name="T5" fmla="*/ 40 h 80"/>
                <a:gd name="T6" fmla="*/ 40 w 80"/>
                <a:gd name="T7" fmla="*/ 0 h 80"/>
                <a:gd name="T8" fmla="*/ 80 w 80"/>
                <a:gd name="T9" fmla="*/ 40 h 80"/>
                <a:gd name="T10" fmla="*/ 40 w 80"/>
                <a:gd name="T11" fmla="*/ 20 h 80"/>
                <a:gd name="T12" fmla="*/ 20 w 80"/>
                <a:gd name="T13" fmla="*/ 40 h 80"/>
                <a:gd name="T14" fmla="*/ 40 w 80"/>
                <a:gd name="T15" fmla="*/ 60 h 80"/>
                <a:gd name="T16" fmla="*/ 60 w 80"/>
                <a:gd name="T17" fmla="*/ 40 h 80"/>
                <a:gd name="T18" fmla="*/ 40 w 80"/>
                <a:gd name="T19" fmla="*/ 2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3" name="Freeform 289"/>
            <p:cNvSpPr>
              <a:spLocks/>
            </p:cNvSpPr>
            <p:nvPr/>
          </p:nvSpPr>
          <p:spPr bwMode="auto">
            <a:xfrm>
              <a:off x="4000" y="1971"/>
              <a:ext cx="223" cy="343"/>
            </a:xfrm>
            <a:custGeom>
              <a:avLst/>
              <a:gdLst>
                <a:gd name="T0" fmla="*/ 47 w 52"/>
                <a:gd name="T1" fmla="*/ 19 h 80"/>
                <a:gd name="T2" fmla="*/ 32 w 52"/>
                <a:gd name="T3" fmla="*/ 17 h 80"/>
                <a:gd name="T4" fmla="*/ 20 w 52"/>
                <a:gd name="T5" fmla="*/ 23 h 80"/>
                <a:gd name="T6" fmla="*/ 29 w 52"/>
                <a:gd name="T7" fmla="*/ 30 h 80"/>
                <a:gd name="T8" fmla="*/ 34 w 52"/>
                <a:gd name="T9" fmla="*/ 32 h 80"/>
                <a:gd name="T10" fmla="*/ 52 w 52"/>
                <a:gd name="T11" fmla="*/ 54 h 80"/>
                <a:gd name="T12" fmla="*/ 21 w 52"/>
                <a:gd name="T13" fmla="*/ 80 h 80"/>
                <a:gd name="T14" fmla="*/ 0 w 52"/>
                <a:gd name="T15" fmla="*/ 77 h 80"/>
                <a:gd name="T16" fmla="*/ 0 w 52"/>
                <a:gd name="T17" fmla="*/ 60 h 80"/>
                <a:gd name="T18" fmla="*/ 18 w 52"/>
                <a:gd name="T19" fmla="*/ 63 h 80"/>
                <a:gd name="T20" fmla="*/ 32 w 52"/>
                <a:gd name="T21" fmla="*/ 56 h 80"/>
                <a:gd name="T22" fmla="*/ 23 w 52"/>
                <a:gd name="T23" fmla="*/ 48 h 80"/>
                <a:gd name="T24" fmla="*/ 19 w 52"/>
                <a:gd name="T25" fmla="*/ 47 h 80"/>
                <a:gd name="T26" fmla="*/ 0 w 52"/>
                <a:gd name="T27" fmla="*/ 24 h 80"/>
                <a:gd name="T28" fmla="*/ 28 w 52"/>
                <a:gd name="T29" fmla="*/ 0 h 80"/>
                <a:gd name="T30" fmla="*/ 47 w 52"/>
                <a:gd name="T31" fmla="*/ 3 h 80"/>
                <a:gd name="T32" fmla="*/ 47 w 52"/>
                <a:gd name="T33" fmla="*/ 1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4" name="Freeform 290"/>
            <p:cNvSpPr>
              <a:spLocks/>
            </p:cNvSpPr>
            <p:nvPr/>
          </p:nvSpPr>
          <p:spPr bwMode="auto">
            <a:xfrm>
              <a:off x="3272" y="1586"/>
              <a:ext cx="81" cy="167"/>
            </a:xfrm>
            <a:custGeom>
              <a:avLst/>
              <a:gdLst>
                <a:gd name="T0" fmla="*/ 19 w 19"/>
                <a:gd name="T1" fmla="*/ 10 h 39"/>
                <a:gd name="T2" fmla="*/ 10 w 19"/>
                <a:gd name="T3" fmla="*/ 0 h 39"/>
                <a:gd name="T4" fmla="*/ 0 w 19"/>
                <a:gd name="T5" fmla="*/ 10 h 39"/>
                <a:gd name="T6" fmla="*/ 0 w 19"/>
                <a:gd name="T7" fmla="*/ 30 h 39"/>
                <a:gd name="T8" fmla="*/ 10 w 19"/>
                <a:gd name="T9" fmla="*/ 39 h 39"/>
                <a:gd name="T10" fmla="*/ 19 w 19"/>
                <a:gd name="T11" fmla="*/ 30 h 39"/>
                <a:gd name="T12" fmla="*/ 19 w 19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5" name="Freeform 291"/>
            <p:cNvSpPr>
              <a:spLocks/>
            </p:cNvSpPr>
            <p:nvPr/>
          </p:nvSpPr>
          <p:spPr bwMode="auto">
            <a:xfrm>
              <a:off x="3499" y="1474"/>
              <a:ext cx="81" cy="279"/>
            </a:xfrm>
            <a:custGeom>
              <a:avLst/>
              <a:gdLst>
                <a:gd name="T0" fmla="*/ 19 w 19"/>
                <a:gd name="T1" fmla="*/ 9 h 65"/>
                <a:gd name="T2" fmla="*/ 9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9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6" name="Freeform 292"/>
            <p:cNvSpPr>
              <a:spLocks/>
            </p:cNvSpPr>
            <p:nvPr/>
          </p:nvSpPr>
          <p:spPr bwMode="auto">
            <a:xfrm>
              <a:off x="3722" y="1320"/>
              <a:ext cx="81" cy="514"/>
            </a:xfrm>
            <a:custGeom>
              <a:avLst/>
              <a:gdLst>
                <a:gd name="T0" fmla="*/ 19 w 19"/>
                <a:gd name="T1" fmla="*/ 9 h 120"/>
                <a:gd name="T2" fmla="*/ 10 w 19"/>
                <a:gd name="T3" fmla="*/ 0 h 120"/>
                <a:gd name="T4" fmla="*/ 0 w 19"/>
                <a:gd name="T5" fmla="*/ 9 h 120"/>
                <a:gd name="T6" fmla="*/ 0 w 19"/>
                <a:gd name="T7" fmla="*/ 111 h 120"/>
                <a:gd name="T8" fmla="*/ 10 w 19"/>
                <a:gd name="T9" fmla="*/ 120 h 120"/>
                <a:gd name="T10" fmla="*/ 19 w 19"/>
                <a:gd name="T11" fmla="*/ 111 h 120"/>
                <a:gd name="T12" fmla="*/ 19 w 19"/>
                <a:gd name="T13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7" name="Freeform 293"/>
            <p:cNvSpPr>
              <a:spLocks/>
            </p:cNvSpPr>
            <p:nvPr/>
          </p:nvSpPr>
          <p:spPr bwMode="auto">
            <a:xfrm>
              <a:off x="3949" y="1474"/>
              <a:ext cx="81" cy="279"/>
            </a:xfrm>
            <a:custGeom>
              <a:avLst/>
              <a:gdLst>
                <a:gd name="T0" fmla="*/ 19 w 19"/>
                <a:gd name="T1" fmla="*/ 9 h 65"/>
                <a:gd name="T2" fmla="*/ 9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9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8" name="Freeform 294"/>
            <p:cNvSpPr>
              <a:spLocks/>
            </p:cNvSpPr>
            <p:nvPr/>
          </p:nvSpPr>
          <p:spPr bwMode="auto">
            <a:xfrm>
              <a:off x="4171" y="1586"/>
              <a:ext cx="86" cy="167"/>
            </a:xfrm>
            <a:custGeom>
              <a:avLst/>
              <a:gdLst>
                <a:gd name="T0" fmla="*/ 20 w 20"/>
                <a:gd name="T1" fmla="*/ 10 h 39"/>
                <a:gd name="T2" fmla="*/ 10 w 20"/>
                <a:gd name="T3" fmla="*/ 0 h 39"/>
                <a:gd name="T4" fmla="*/ 0 w 20"/>
                <a:gd name="T5" fmla="*/ 10 h 39"/>
                <a:gd name="T6" fmla="*/ 0 w 20"/>
                <a:gd name="T7" fmla="*/ 30 h 39"/>
                <a:gd name="T8" fmla="*/ 10 w 20"/>
                <a:gd name="T9" fmla="*/ 39 h 39"/>
                <a:gd name="T10" fmla="*/ 20 w 20"/>
                <a:gd name="T11" fmla="*/ 30 h 39"/>
                <a:gd name="T12" fmla="*/ 20 w 20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9" name="Freeform 295"/>
            <p:cNvSpPr>
              <a:spLocks/>
            </p:cNvSpPr>
            <p:nvPr/>
          </p:nvSpPr>
          <p:spPr bwMode="auto">
            <a:xfrm>
              <a:off x="4398" y="1474"/>
              <a:ext cx="82" cy="279"/>
            </a:xfrm>
            <a:custGeom>
              <a:avLst/>
              <a:gdLst>
                <a:gd name="T0" fmla="*/ 19 w 19"/>
                <a:gd name="T1" fmla="*/ 9 h 65"/>
                <a:gd name="T2" fmla="*/ 10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10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60" name="Freeform 296"/>
            <p:cNvSpPr>
              <a:spLocks/>
            </p:cNvSpPr>
            <p:nvPr/>
          </p:nvSpPr>
          <p:spPr bwMode="auto">
            <a:xfrm>
              <a:off x="4625" y="1320"/>
              <a:ext cx="82" cy="514"/>
            </a:xfrm>
            <a:custGeom>
              <a:avLst/>
              <a:gdLst>
                <a:gd name="T0" fmla="*/ 19 w 19"/>
                <a:gd name="T1" fmla="*/ 9 h 120"/>
                <a:gd name="T2" fmla="*/ 9 w 19"/>
                <a:gd name="T3" fmla="*/ 0 h 120"/>
                <a:gd name="T4" fmla="*/ 0 w 19"/>
                <a:gd name="T5" fmla="*/ 9 h 120"/>
                <a:gd name="T6" fmla="*/ 0 w 19"/>
                <a:gd name="T7" fmla="*/ 111 h 120"/>
                <a:gd name="T8" fmla="*/ 9 w 19"/>
                <a:gd name="T9" fmla="*/ 120 h 120"/>
                <a:gd name="T10" fmla="*/ 19 w 19"/>
                <a:gd name="T11" fmla="*/ 111 h 120"/>
                <a:gd name="T12" fmla="*/ 19 w 19"/>
                <a:gd name="T13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61" name="Freeform 297"/>
            <p:cNvSpPr>
              <a:spLocks/>
            </p:cNvSpPr>
            <p:nvPr/>
          </p:nvSpPr>
          <p:spPr bwMode="auto">
            <a:xfrm>
              <a:off x="4848" y="1474"/>
              <a:ext cx="82" cy="279"/>
            </a:xfrm>
            <a:custGeom>
              <a:avLst/>
              <a:gdLst>
                <a:gd name="T0" fmla="*/ 19 w 19"/>
                <a:gd name="T1" fmla="*/ 9 h 65"/>
                <a:gd name="T2" fmla="*/ 10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10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62" name="Freeform 298"/>
            <p:cNvSpPr>
              <a:spLocks/>
            </p:cNvSpPr>
            <p:nvPr/>
          </p:nvSpPr>
          <p:spPr bwMode="auto">
            <a:xfrm>
              <a:off x="5075" y="1586"/>
              <a:ext cx="82" cy="167"/>
            </a:xfrm>
            <a:custGeom>
              <a:avLst/>
              <a:gdLst>
                <a:gd name="T0" fmla="*/ 19 w 19"/>
                <a:gd name="T1" fmla="*/ 10 h 39"/>
                <a:gd name="T2" fmla="*/ 9 w 19"/>
                <a:gd name="T3" fmla="*/ 0 h 39"/>
                <a:gd name="T4" fmla="*/ 0 w 19"/>
                <a:gd name="T5" fmla="*/ 10 h 39"/>
                <a:gd name="T6" fmla="*/ 0 w 19"/>
                <a:gd name="T7" fmla="*/ 30 h 39"/>
                <a:gd name="T8" fmla="*/ 9 w 19"/>
                <a:gd name="T9" fmla="*/ 39 h 39"/>
                <a:gd name="T10" fmla="*/ 19 w 19"/>
                <a:gd name="T11" fmla="*/ 30 h 39"/>
                <a:gd name="T12" fmla="*/ 19 w 19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</p:grpSp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107504" y="1916832"/>
            <a:ext cx="4320479" cy="2232247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dirty="0" smtClean="0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179512" y="4733925"/>
            <a:ext cx="8784976" cy="4191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369988" name="Picture 324" descr="MAE176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588" y="1630363"/>
            <a:ext cx="457041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16372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304800"/>
            <a:ext cx="2035175" cy="6248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304800"/>
            <a:ext cx="5957887" cy="6248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56140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304800"/>
            <a:ext cx="8145462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1143000"/>
            <a:ext cx="7940675" cy="54102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33289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968551"/>
          </a:xfrm>
        </p:spPr>
        <p:txBody>
          <a:bodyPr/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10" name="Nadpis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2470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11654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90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143000"/>
            <a:ext cx="4176000" cy="5454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4472" y="1143000"/>
            <a:ext cx="4176000" cy="5454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82666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340768"/>
            <a:ext cx="4176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8" y="2030858"/>
            <a:ext cx="4176000" cy="45664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472" y="1340768"/>
            <a:ext cx="4176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472" y="2030858"/>
            <a:ext cx="4176000" cy="4566494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 dirty="0"/>
          </a:p>
        </p:txBody>
      </p:sp>
      <p:sp>
        <p:nvSpPr>
          <p:cNvPr id="7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04800"/>
            <a:ext cx="8496944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762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66104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49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4910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95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04800"/>
            <a:ext cx="8496944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368774" name="Rectangle 6278"/>
          <p:cNvSpPr>
            <a:spLocks noChangeArrowheads="1"/>
          </p:cNvSpPr>
          <p:nvPr/>
        </p:nvSpPr>
        <p:spPr bwMode="auto">
          <a:xfrm>
            <a:off x="0" y="0"/>
            <a:ext cx="9144000" cy="177800"/>
          </a:xfrm>
          <a:prstGeom prst="rect">
            <a:avLst/>
          </a:prstGeom>
          <a:solidFill>
            <a:srgbClr val="015F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k-SK"/>
          </a:p>
        </p:txBody>
      </p:sp>
      <p:sp>
        <p:nvSpPr>
          <p:cNvPr id="368780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528" y="1143000"/>
            <a:ext cx="8496944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0677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82" r:id="rId12"/>
    <p:sldLayoutId id="2147483683" r:id="rId13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185738" indent="-185738" algn="l" defTabSz="814388" rtl="0" eaLnBrk="1" fontAlgn="base" hangingPunct="1">
        <a:lnSpc>
          <a:spcPct val="95000"/>
        </a:lnSpc>
        <a:spcBef>
          <a:spcPct val="50000"/>
        </a:spcBef>
        <a:spcAft>
          <a:spcPct val="0"/>
        </a:spcAft>
        <a:buClr>
          <a:schemeClr val="tx2"/>
        </a:buClr>
        <a:buSzPct val="100000"/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187325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901700" indent="-187325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258888" indent="-185738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616075" indent="-184150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chemeClr val="tx2"/>
        </a:buClr>
        <a:buFont typeface="Wingdings" pitchFamily="2" charset="2"/>
        <a:buChar char="§"/>
        <a:tabLst/>
        <a:defRPr sz="2000">
          <a:solidFill>
            <a:schemeClr val="tx1"/>
          </a:solidFill>
          <a:latin typeface="+mn-lt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3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5.w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hyperlink" Target="http://www.netevents.tv/output/meftv/docuplayer.aspx?docid=23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standards.ieee.org/regauth/oui/index.shtm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ndards.ieee.org/regauth/ethertype/index.shtml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1.w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2.w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w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Peter.Paluch@fri.uniza.sk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Referenčné </a:t>
            </a:r>
            <a:r>
              <a:rPr lang="sk-SK" dirty="0" smtClean="0"/>
              <a:t>sieťové </a:t>
            </a:r>
            <a:r>
              <a:rPr lang="sk-SK" dirty="0" smtClean="0"/>
              <a:t>modely</a:t>
            </a:r>
            <a:r>
              <a:rPr lang="sk-SK" dirty="0" smtClean="0"/>
              <a:t/>
            </a:r>
            <a:br>
              <a:rPr lang="sk-SK" dirty="0" smtClean="0"/>
            </a:br>
            <a:r>
              <a:rPr lang="sk-SK" dirty="0" smtClean="0"/>
              <a:t/>
            </a:r>
            <a:br>
              <a:rPr lang="sk-SK" dirty="0" smtClean="0"/>
            </a:br>
            <a:r>
              <a:rPr lang="sk-SK" dirty="0" smtClean="0"/>
              <a:t>Fyzická a linková vrstva</a:t>
            </a:r>
            <a:endParaRPr lang="sk-S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4733924"/>
            <a:ext cx="8784976" cy="1935435"/>
          </a:xfrm>
        </p:spPr>
        <p:txBody>
          <a:bodyPr anchor="ctr">
            <a:normAutofit/>
          </a:bodyPr>
          <a:lstStyle/>
          <a:p>
            <a:pPr algn="r">
              <a:lnSpc>
                <a:spcPct val="70000"/>
              </a:lnSpc>
            </a:pPr>
            <a:r>
              <a:rPr lang="sk-SK" sz="1800" dirty="0">
                <a:solidFill>
                  <a:schemeClr val="tx1"/>
                </a:solidFill>
              </a:rPr>
              <a:t>Ing. </a:t>
            </a:r>
            <a:r>
              <a:rPr lang="en-US" sz="1800" dirty="0">
                <a:solidFill>
                  <a:schemeClr val="tx1"/>
                </a:solidFill>
              </a:rPr>
              <a:t>Peter Pal</a:t>
            </a:r>
            <a:r>
              <a:rPr lang="sk-SK" sz="1800" dirty="0">
                <a:solidFill>
                  <a:schemeClr val="tx1"/>
                </a:solidFill>
              </a:rPr>
              <a:t>úch, PhD., </a:t>
            </a:r>
            <a:r>
              <a:rPr lang="en-US" sz="1800" dirty="0">
                <a:solidFill>
                  <a:schemeClr val="tx1"/>
                </a:solidFill>
              </a:rPr>
              <a:t>CCIE #23527</a:t>
            </a:r>
          </a:p>
          <a:p>
            <a:pPr algn="r">
              <a:lnSpc>
                <a:spcPct val="70000"/>
              </a:lnSpc>
            </a:pPr>
            <a:r>
              <a:rPr lang="en-US" sz="1800" dirty="0">
                <a:solidFill>
                  <a:schemeClr val="tx1"/>
                </a:solidFill>
              </a:rPr>
              <a:t>Cisco Designated VIP 2011</a:t>
            </a:r>
            <a:r>
              <a:rPr lang="sk-SK" sz="1800" dirty="0">
                <a:solidFill>
                  <a:schemeClr val="tx1"/>
                </a:solidFill>
              </a:rPr>
              <a:t>-201</a:t>
            </a:r>
            <a:r>
              <a:rPr lang="en-US" sz="1800" dirty="0">
                <a:solidFill>
                  <a:schemeClr val="tx1"/>
                </a:solidFill>
              </a:rPr>
              <a:t>4 LAN &amp; WAN</a:t>
            </a:r>
            <a:endParaRPr lang="sk-SK" sz="1800" dirty="0">
              <a:solidFill>
                <a:schemeClr val="tx1"/>
              </a:solidFill>
            </a:endParaRPr>
          </a:p>
          <a:p>
            <a:pPr algn="r">
              <a:lnSpc>
                <a:spcPct val="70000"/>
              </a:lnSpc>
            </a:pPr>
            <a:r>
              <a:rPr lang="sk-SK" sz="1800" dirty="0">
                <a:solidFill>
                  <a:schemeClr val="tx1"/>
                </a:solidFill>
              </a:rPr>
              <a:t>Katedra informačných sietí</a:t>
            </a:r>
          </a:p>
          <a:p>
            <a:pPr algn="r">
              <a:lnSpc>
                <a:spcPct val="70000"/>
              </a:lnSpc>
            </a:pPr>
            <a:r>
              <a:rPr lang="sk-SK" sz="1800" dirty="0">
                <a:solidFill>
                  <a:schemeClr val="tx1"/>
                </a:solidFill>
              </a:rPr>
              <a:t>Fakulta riadenia a informatiky, ŽU</a:t>
            </a:r>
            <a:endParaRPr lang="sk-SK" sz="1800" dirty="0">
              <a:solidFill>
                <a:schemeClr val="tx1"/>
              </a:solidFill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9675" y="0"/>
            <a:ext cx="1584325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756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Protokolový a referenčný model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Pojmom </a:t>
            </a:r>
            <a:r>
              <a:rPr lang="sk-SK" dirty="0" smtClean="0">
                <a:solidFill>
                  <a:schemeClr val="tx2"/>
                </a:solidFill>
              </a:rPr>
              <a:t>protokolový model </a:t>
            </a:r>
            <a:r>
              <a:rPr lang="sk-SK" dirty="0" smtClean="0"/>
              <a:t>sa označuje model konkrétnej sady protokolov</a:t>
            </a:r>
          </a:p>
          <a:p>
            <a:pPr lvl="1"/>
            <a:r>
              <a:rPr lang="sk-SK" dirty="0" smtClean="0"/>
              <a:t>Protokolový model nie je celkom to isté ako referenčný model</a:t>
            </a:r>
          </a:p>
          <a:p>
            <a:pPr lvl="2"/>
            <a:r>
              <a:rPr lang="sk-SK" dirty="0" smtClean="0"/>
              <a:t>Protokolový model popisuje delenie protokolov vo vnútri istej protokolovej sady, ich funkcie, služby a kompetencie, nepopisuje však všetky deje v sieti. Je modelom protokolov, nie celej siete</a:t>
            </a:r>
          </a:p>
          <a:p>
            <a:pPr lvl="2"/>
            <a:r>
              <a:rPr lang="sk-SK" dirty="0" smtClean="0"/>
              <a:t>Referenčný model popisuje deje v sieti, nepredpisuje však konkrétne protokoly ani služby. Je modelom všetkých procesov v sieti, nie však špecifických protokolov</a:t>
            </a:r>
          </a:p>
          <a:p>
            <a:r>
              <a:rPr lang="sk-SK" dirty="0" smtClean="0"/>
              <a:t>Najpoužívanejším protokolovým modelom je </a:t>
            </a:r>
            <a:r>
              <a:rPr lang="sk-SK" b="1" dirty="0" smtClean="0">
                <a:solidFill>
                  <a:schemeClr val="accent2"/>
                </a:solidFill>
              </a:rPr>
              <a:t>TCP/IP</a:t>
            </a:r>
          </a:p>
          <a:p>
            <a:pPr lvl="1"/>
            <a:r>
              <a:rPr lang="sk-SK" dirty="0" smtClean="0"/>
              <a:t>TCP/IP vzniklo historicky skôr než ISO OSI</a:t>
            </a:r>
          </a:p>
          <a:p>
            <a:pPr lvl="1"/>
            <a:r>
              <a:rPr lang="sk-SK" dirty="0" smtClean="0"/>
              <a:t>Predpokladalo sa, že TCP/IP je dočasné riešenie a keď ISO dokončí svoj OSI model a súvisiace protokoly, TCP/IP zanikne</a:t>
            </a:r>
          </a:p>
          <a:p>
            <a:pPr lvl="1"/>
            <a:r>
              <a:rPr lang="sk-SK" dirty="0" smtClean="0"/>
              <a:t>Stal sa však pravý opak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41420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Protokolový model TCP/IP</a:t>
            </a:r>
            <a:endParaRPr lang="en-US" dirty="0"/>
          </a:p>
        </p:txBody>
      </p:sp>
      <p:sp>
        <p:nvSpPr>
          <p:cNvPr id="130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143000"/>
            <a:ext cx="6408712" cy="5410200"/>
          </a:xfrm>
        </p:spPr>
        <p:txBody>
          <a:bodyPr/>
          <a:lstStyle/>
          <a:p>
            <a:r>
              <a:rPr lang="sk-SK" dirty="0" smtClean="0"/>
              <a:t>TCP/IP model pozostáva zo 4 vrstiev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Aplikačná vrstva</a:t>
            </a:r>
            <a:r>
              <a:rPr lang="sk-SK" dirty="0" smtClean="0"/>
              <a:t>: poskytuje nástroje na tvorbu sieťových aplikácií a služieb vrátane identifikácie spoločného formátu prenášaných dát a riadenie dialógov medzi komunikujúcimi procesmi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Transportná vrstva</a:t>
            </a:r>
            <a:r>
              <a:rPr lang="sk-SK" dirty="0" smtClean="0"/>
              <a:t>: prenáša dáta rozdelené na segmenty vrátane adresovania vhodnému procesu na cieľovom počítači, rieši otázky spoľahlivosti, spojovanosti a riadenia toku dát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Internetová vrstva</a:t>
            </a:r>
            <a:r>
              <a:rPr lang="sk-SK" dirty="0" smtClean="0"/>
              <a:t>: prenáša pakety medzi koncovými uzlami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Vrstva prístupu k sieti</a:t>
            </a:r>
            <a:r>
              <a:rPr lang="sk-SK" dirty="0" smtClean="0"/>
              <a:t>: zabezpečuje funkcie spojené s prenosom rámcov k susedným staniciam po danom médiu</a:t>
            </a:r>
            <a:endParaRPr lang="en-US" dirty="0"/>
          </a:p>
        </p:txBody>
      </p:sp>
      <p:pic>
        <p:nvPicPr>
          <p:cNvPr id="130355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98"/>
          <a:stretch/>
        </p:blipFill>
        <p:spPr bwMode="auto">
          <a:xfrm>
            <a:off x="6660232" y="1772816"/>
            <a:ext cx="2105158" cy="401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980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Vzťah ISO OSI a TCP/IP</a:t>
            </a:r>
            <a:endParaRPr lang="en-US" dirty="0"/>
          </a:p>
        </p:txBody>
      </p:sp>
      <p:sp>
        <p:nvSpPr>
          <p:cNvPr id="130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Hoci OSI a TCP/IP nie je možné priamo porovnať, predsa je medzi nimi možné znázorniť aspoň kľúčové paralely</a:t>
            </a:r>
            <a:endParaRPr lang="en-US" dirty="0"/>
          </a:p>
        </p:txBody>
      </p:sp>
      <p:pic>
        <p:nvPicPr>
          <p:cNvPr id="130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1860550"/>
            <a:ext cx="5092700" cy="476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556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Prenos správ cez komunikačné siete</a:t>
            </a:r>
            <a:endParaRPr lang="en-US" dirty="0"/>
          </a:p>
        </p:txBody>
      </p:sp>
      <p:sp>
        <p:nvSpPr>
          <p:cNvPr id="127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 smtClean="0"/>
              <a:t>V tzv. paketových sieťach, ktorými sa budeme zaoberať, sa prenášané dáta prenášajú po diskrétnych úsekoch</a:t>
            </a:r>
          </a:p>
          <a:p>
            <a:pPr lvl="1"/>
            <a:r>
              <a:rPr lang="sk-SK" dirty="0" smtClean="0"/>
              <a:t>Tieto úseky sa všeobecne nazývajú </a:t>
            </a:r>
            <a:r>
              <a:rPr lang="sk-SK" dirty="0" smtClean="0">
                <a:solidFill>
                  <a:schemeClr val="tx2"/>
                </a:solidFill>
              </a:rPr>
              <a:t>datagramy</a:t>
            </a:r>
            <a:r>
              <a:rPr lang="sk-SK" dirty="0" smtClean="0"/>
              <a:t> a podľa ich typu ich neskôr budeme deliť na </a:t>
            </a:r>
            <a:r>
              <a:rPr lang="sk-SK" dirty="0" smtClean="0">
                <a:solidFill>
                  <a:schemeClr val="tx2"/>
                </a:solidFill>
              </a:rPr>
              <a:t>rámce</a:t>
            </a:r>
            <a:r>
              <a:rPr lang="sk-SK" dirty="0" smtClean="0"/>
              <a:t>, </a:t>
            </a:r>
            <a:r>
              <a:rPr lang="sk-SK" dirty="0" smtClean="0">
                <a:solidFill>
                  <a:schemeClr val="tx2"/>
                </a:solidFill>
              </a:rPr>
              <a:t>pakety</a:t>
            </a:r>
            <a:r>
              <a:rPr lang="sk-SK" dirty="0" smtClean="0"/>
              <a:t> a </a:t>
            </a:r>
            <a:r>
              <a:rPr lang="sk-SK" dirty="0" smtClean="0">
                <a:solidFill>
                  <a:schemeClr val="tx2"/>
                </a:solidFill>
              </a:rPr>
              <a:t>segmenty</a:t>
            </a:r>
          </a:p>
          <a:p>
            <a:pPr lvl="1"/>
            <a:r>
              <a:rPr lang="sk-SK" dirty="0" smtClean="0"/>
              <a:t>Rozdelenie dát do datagramov nazývame </a:t>
            </a:r>
            <a:r>
              <a:rPr lang="sk-SK" b="1" dirty="0" smtClean="0">
                <a:solidFill>
                  <a:schemeClr val="accent2"/>
                </a:solidFill>
              </a:rPr>
              <a:t>segmentácia</a:t>
            </a:r>
          </a:p>
          <a:p>
            <a:r>
              <a:rPr lang="sk-SK" dirty="0" smtClean="0"/>
              <a:t>Tento princíp má svoje výhody</a:t>
            </a:r>
          </a:p>
          <a:p>
            <a:pPr lvl="1"/>
            <a:r>
              <a:rPr lang="sk-SK" dirty="0" smtClean="0"/>
              <a:t>Datagramy sú doručované nezávisle na sebe</a:t>
            </a:r>
          </a:p>
          <a:p>
            <a:pPr lvl="1"/>
            <a:r>
              <a:rPr lang="sk-SK" dirty="0" smtClean="0"/>
              <a:t>Na prenosovom médiu sa môžu rýchlo striedať mnohí odosielatelia a využívať ho spoločne – tzv. </a:t>
            </a:r>
            <a:r>
              <a:rPr lang="sk-SK" b="1" dirty="0" smtClean="0">
                <a:solidFill>
                  <a:schemeClr val="accent2"/>
                </a:solidFill>
              </a:rPr>
              <a:t>multiplexovanie</a:t>
            </a:r>
          </a:p>
          <a:p>
            <a:pPr lvl="1"/>
            <a:r>
              <a:rPr lang="sk-SK" dirty="0" smtClean="0"/>
              <a:t>Ak sa datagram poškodí, stačí zopakovať jeho odoslanie, netreba opakovať odoslanie celej správy</a:t>
            </a:r>
          </a:p>
          <a:p>
            <a:r>
              <a:rPr lang="sk-SK" dirty="0" smtClean="0"/>
              <a:t>Sú tu, samozrejme, aj nevýhody</a:t>
            </a:r>
          </a:p>
          <a:p>
            <a:pPr lvl="1"/>
            <a:r>
              <a:rPr lang="sk-SK" dirty="0" smtClean="0"/>
              <a:t>Každý datagram musí niesť samostatnú informáciu o tom, kto ho odoslal, komu je adresovaný a ako má byť použitý. Túto informáciu treba pre každý datagram vytvoriť, spolu s ním preniesť a použiť ju</a:t>
            </a:r>
          </a:p>
        </p:txBody>
      </p:sp>
    </p:spTree>
    <p:extLst>
      <p:ext uri="{BB962C8B-B14F-4D97-AF65-F5344CB8AC3E}">
        <p14:creationId xmlns:p14="http://schemas.microsoft.com/office/powerpoint/2010/main" val="393182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Enkapsulácia a dekapsulácia vo vrstvách</a:t>
            </a:r>
            <a:endParaRPr lang="en-US" dirty="0"/>
          </a:p>
        </p:txBody>
      </p:sp>
      <p:sp>
        <p:nvSpPr>
          <p:cNvPr id="129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Proces pridávania riadiacich hlavičiek na jednotlivých vrstvách sa nazýva </a:t>
            </a:r>
            <a:r>
              <a:rPr lang="sk-SK" sz="2000" b="1" dirty="0" smtClean="0">
                <a:solidFill>
                  <a:schemeClr val="accent2"/>
                </a:solidFill>
              </a:rPr>
              <a:t>enkapsulácia</a:t>
            </a:r>
          </a:p>
          <a:p>
            <a:pPr lvl="1"/>
            <a:r>
              <a:rPr lang="sk-SK" sz="1800" dirty="0" smtClean="0"/>
              <a:t>Protocol Data Unit – PDU – je datagram danej vrstvy, ktorý vznikne enkapsuláciou správy prijatej z vyššej vrstvy</a:t>
            </a:r>
          </a:p>
          <a:p>
            <a:r>
              <a:rPr lang="sk-SK" sz="2000" dirty="0" smtClean="0"/>
              <a:t>Spätný proces analyzovania a odstraňovania hlavičiek na jednotlivých vrstvách sa nazýva </a:t>
            </a:r>
            <a:r>
              <a:rPr lang="sk-SK" sz="2000" b="1" dirty="0" smtClean="0">
                <a:solidFill>
                  <a:schemeClr val="accent2"/>
                </a:solidFill>
              </a:rPr>
              <a:t>dekapsulácia </a:t>
            </a:r>
            <a:r>
              <a:rPr lang="sk-SK" sz="2000" dirty="0" smtClean="0"/>
              <a:t>(</a:t>
            </a:r>
            <a:r>
              <a:rPr lang="sk-SK" sz="2000" b="1" dirty="0" smtClean="0">
                <a:solidFill>
                  <a:schemeClr val="accent2"/>
                </a:solidFill>
              </a:rPr>
              <a:t>de-enkapsulácia</a:t>
            </a:r>
            <a:r>
              <a:rPr lang="sk-SK" sz="2000" dirty="0" smtClean="0"/>
              <a:t>)</a:t>
            </a:r>
          </a:p>
          <a:p>
            <a:r>
              <a:rPr lang="sk-SK" sz="2000" dirty="0" smtClean="0"/>
              <a:t>Enkapsuláciu vykonáva odosielateľ</a:t>
            </a:r>
          </a:p>
          <a:p>
            <a:r>
              <a:rPr lang="sk-SK" sz="2000" dirty="0" smtClean="0"/>
              <a:t>Dekapsuláciu vykonáva</a:t>
            </a:r>
            <a:r>
              <a:rPr lang="sk-SK" sz="2000" dirty="0"/>
              <a:t/>
            </a:r>
            <a:br>
              <a:rPr lang="sk-SK" sz="2000" dirty="0"/>
            </a:br>
            <a:r>
              <a:rPr lang="sk-SK" sz="2000" dirty="0" smtClean="0"/>
              <a:t>príjemca</a:t>
            </a:r>
          </a:p>
          <a:p>
            <a:r>
              <a:rPr lang="sk-SK" sz="2000" dirty="0" smtClean="0"/>
              <a:t>Čiastočnú enkapsuláciu</a:t>
            </a:r>
            <a:br>
              <a:rPr lang="sk-SK" sz="2000" dirty="0" smtClean="0"/>
            </a:br>
            <a:r>
              <a:rPr lang="sk-SK" sz="2000" dirty="0" smtClean="0"/>
              <a:t>a dekapsuláciu môžu</a:t>
            </a:r>
            <a:br>
              <a:rPr lang="sk-SK" sz="2000" dirty="0" smtClean="0"/>
            </a:br>
            <a:r>
              <a:rPr lang="sk-SK" sz="2000" dirty="0" smtClean="0"/>
              <a:t>vykonávať všetky</a:t>
            </a:r>
            <a:br>
              <a:rPr lang="sk-SK" sz="2000" dirty="0" smtClean="0"/>
            </a:br>
            <a:r>
              <a:rPr lang="sk-SK" sz="2000" dirty="0" smtClean="0"/>
              <a:t>medziľahlé</a:t>
            </a:r>
            <a:r>
              <a:rPr lang="sk-SK" sz="2000" dirty="0"/>
              <a:t> </a:t>
            </a:r>
            <a:r>
              <a:rPr lang="sk-SK" sz="2000" dirty="0" smtClean="0"/>
              <a:t>zariadenia</a:t>
            </a:r>
          </a:p>
        </p:txBody>
      </p:sp>
      <p:pic>
        <p:nvPicPr>
          <p:cNvPr id="1297416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7"/>
          <a:stretch/>
        </p:blipFill>
        <p:spPr bwMode="auto">
          <a:xfrm>
            <a:off x="3347864" y="3596804"/>
            <a:ext cx="5760640" cy="321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733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Prechod dát vrstvami TCP/IP</a:t>
            </a:r>
            <a:endParaRPr lang="en-US" dirty="0"/>
          </a:p>
        </p:txBody>
      </p:sp>
      <p:pic>
        <p:nvPicPr>
          <p:cNvPr id="129946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735" y="1268760"/>
            <a:ext cx="7842531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143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Adresovanie na jednotlivých vrstvách</a:t>
            </a:r>
            <a:endParaRPr lang="en-US" dirty="0"/>
          </a:p>
        </p:txBody>
      </p:sp>
      <p:sp>
        <p:nvSpPr>
          <p:cNvPr id="126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Jednotlivé vrstvy vo svojich hlavičkách uvádzajú aj adresové informácie</a:t>
            </a:r>
          </a:p>
          <a:p>
            <a:pPr lvl="1"/>
            <a:r>
              <a:rPr lang="sk-SK" dirty="0" smtClean="0"/>
              <a:t>Jedná sa vždy o adresy podľa schopností konkrétnej vrstvy</a:t>
            </a:r>
          </a:p>
          <a:p>
            <a:pPr lvl="1"/>
            <a:r>
              <a:rPr lang="sk-SK" dirty="0" smtClean="0">
                <a:solidFill>
                  <a:schemeClr val="tx2"/>
                </a:solidFill>
              </a:rPr>
              <a:t>Linková vrstva </a:t>
            </a:r>
            <a:r>
              <a:rPr lang="sk-SK" dirty="0" smtClean="0"/>
              <a:t>používa fyzické adresy </a:t>
            </a:r>
            <a:r>
              <a:rPr lang="sk-SK" dirty="0" smtClean="0">
                <a:solidFill>
                  <a:schemeClr val="tx2"/>
                </a:solidFill>
              </a:rPr>
              <a:t>susedných zariadení </a:t>
            </a:r>
            <a:r>
              <a:rPr lang="sk-SK" dirty="0" smtClean="0"/>
              <a:t>(napr. MAC adresy)</a:t>
            </a:r>
          </a:p>
          <a:p>
            <a:pPr lvl="1"/>
            <a:r>
              <a:rPr lang="sk-SK" dirty="0" smtClean="0">
                <a:solidFill>
                  <a:schemeClr val="tx2"/>
                </a:solidFill>
              </a:rPr>
              <a:t>Sieťová vrstva </a:t>
            </a:r>
            <a:r>
              <a:rPr lang="sk-SK" dirty="0" smtClean="0"/>
              <a:t>používa logické adresy </a:t>
            </a:r>
            <a:r>
              <a:rPr lang="sk-SK" dirty="0" smtClean="0">
                <a:solidFill>
                  <a:schemeClr val="tx2"/>
                </a:solidFill>
              </a:rPr>
              <a:t>koncových alebo medziľahlých zariadení</a:t>
            </a:r>
            <a:r>
              <a:rPr lang="sk-SK" dirty="0" smtClean="0"/>
              <a:t> (napr. IP adresy)</a:t>
            </a:r>
          </a:p>
          <a:p>
            <a:pPr lvl="1"/>
            <a:r>
              <a:rPr lang="sk-SK" dirty="0" smtClean="0">
                <a:solidFill>
                  <a:schemeClr val="tx2"/>
                </a:solidFill>
              </a:rPr>
              <a:t>Transportná vrstva </a:t>
            </a:r>
            <a:r>
              <a:rPr lang="sk-SK" dirty="0" smtClean="0"/>
              <a:t>používa adresy </a:t>
            </a:r>
            <a:r>
              <a:rPr lang="sk-SK" dirty="0" smtClean="0">
                <a:solidFill>
                  <a:schemeClr val="tx2"/>
                </a:solidFill>
              </a:rPr>
              <a:t>komunikujúcich procesov </a:t>
            </a:r>
            <a:r>
              <a:rPr lang="sk-SK" dirty="0" smtClean="0"/>
              <a:t>(napr. TCP alebo UDP porty</a:t>
            </a:r>
            <a:r>
              <a:rPr lang="sk-SK" dirty="0" smtClean="0"/>
              <a:t>)</a:t>
            </a:r>
          </a:p>
          <a:p>
            <a:r>
              <a:rPr lang="sk-SK" dirty="0" smtClean="0"/>
              <a:t>V jednom datagrame sa teda nachádza množstvo adries</a:t>
            </a:r>
          </a:p>
        </p:txBody>
      </p:sp>
      <p:pic>
        <p:nvPicPr>
          <p:cNvPr id="12666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4890343"/>
            <a:ext cx="8116888" cy="185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811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7" r="42965"/>
          <a:stretch/>
        </p:blipFill>
        <p:spPr bwMode="auto">
          <a:xfrm>
            <a:off x="4752528" y="3284984"/>
            <a:ext cx="4380904" cy="3359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Fyzické a logické adresovanie</a:t>
            </a:r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Adresy 192.168.1.110 a 192.168.1.9 v tomto obrázku nazývame IP adresy (sú nastavené správcom siete)</a:t>
            </a:r>
          </a:p>
          <a:p>
            <a:pPr lvl="1"/>
            <a:r>
              <a:rPr lang="sk-SK" sz="1800" dirty="0" smtClean="0"/>
              <a:t>Nachádzajú sa v záhlaviach IP paketov</a:t>
            </a:r>
          </a:p>
          <a:p>
            <a:r>
              <a:rPr lang="sk-SK" sz="2000" dirty="0" smtClean="0"/>
              <a:t>Adresy AA-AA-AA-AA-AA-AA a CC-CC-CC-CC-CC-CC nazývame MAC adresy (sú nastavené výrobcom sieťových rozhraní)</a:t>
            </a:r>
          </a:p>
          <a:p>
            <a:pPr lvl="1"/>
            <a:r>
              <a:rPr lang="sk-SK" sz="1800" dirty="0" smtClean="0"/>
              <a:t>Nachádzajú sa v záhlaviach ethernetových rámcov</a:t>
            </a:r>
          </a:p>
          <a:p>
            <a:r>
              <a:rPr lang="sk-SK" sz="2000" dirty="0" smtClean="0"/>
              <a:t>Ak poznáme IP adresu uzla</a:t>
            </a:r>
            <a:br>
              <a:rPr lang="sk-SK" sz="2000" dirty="0" smtClean="0"/>
            </a:br>
            <a:r>
              <a:rPr lang="sk-SK" sz="2000" dirty="0" smtClean="0"/>
              <a:t>v spoločnej sieti s nami, jeho</a:t>
            </a:r>
            <a:br>
              <a:rPr lang="sk-SK" sz="2000" dirty="0" smtClean="0"/>
            </a:br>
            <a:r>
              <a:rPr lang="sk-SK" sz="2000" dirty="0" smtClean="0"/>
              <a:t>MAC adresu môžeme zistiť</a:t>
            </a:r>
            <a:br>
              <a:rPr lang="sk-SK" sz="2000" dirty="0" smtClean="0"/>
            </a:br>
            <a:r>
              <a:rPr lang="sk-SK" sz="2000" dirty="0" smtClean="0"/>
              <a:t>pomocným protokolom Address</a:t>
            </a:r>
            <a:br>
              <a:rPr lang="sk-SK" sz="2000" dirty="0" smtClean="0"/>
            </a:br>
            <a:r>
              <a:rPr lang="sk-SK" sz="2000" dirty="0" smtClean="0"/>
              <a:t>Resolution Protocol (ARP)</a:t>
            </a:r>
          </a:p>
          <a:p>
            <a:pPr lvl="1"/>
            <a:r>
              <a:rPr lang="sk-SK" sz="1800" dirty="0" smtClean="0"/>
              <a:t>Odosielajúci počítač odošle ARP</a:t>
            </a:r>
            <a:br>
              <a:rPr lang="sk-SK" sz="1800" dirty="0" smtClean="0"/>
            </a:br>
            <a:r>
              <a:rPr lang="sk-SK" sz="1800" dirty="0" smtClean="0"/>
              <a:t>žiadosť, v tele ktorej uvedie IP adresu</a:t>
            </a:r>
            <a:br>
              <a:rPr lang="sk-SK" sz="1800" dirty="0" smtClean="0"/>
            </a:br>
            <a:r>
              <a:rPr lang="sk-SK" sz="1800" dirty="0" smtClean="0"/>
              <a:t>hľadaného uzla</a:t>
            </a:r>
          </a:p>
          <a:p>
            <a:pPr lvl="1"/>
            <a:r>
              <a:rPr lang="sk-SK" sz="1800" dirty="0" smtClean="0"/>
              <a:t>ARP žiadosť sa doručí všetkým uzlom siete</a:t>
            </a:r>
          </a:p>
          <a:p>
            <a:pPr lvl="1"/>
            <a:r>
              <a:rPr lang="sk-SK" sz="1800" dirty="0" smtClean="0"/>
              <a:t>Uzol s hľadanou IP adresou odpovie odosielateľovi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6948264" y="3791744"/>
            <a:ext cx="2808312" cy="1512168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k-SK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7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Priama komunikácia v spoločnej sieti</a:t>
            </a:r>
            <a:endParaRPr lang="en-US" dirty="0"/>
          </a:p>
        </p:txBody>
      </p:sp>
      <p:pic>
        <p:nvPicPr>
          <p:cNvPr id="70658" name="Picture 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6273800"/>
            <a:ext cx="2781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Rectangle 113"/>
          <p:cNvSpPr/>
          <p:nvPr/>
        </p:nvSpPr>
        <p:spPr>
          <a:xfrm>
            <a:off x="5883275" y="5856288"/>
            <a:ext cx="3009900" cy="1001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pic>
        <p:nvPicPr>
          <p:cNvPr id="70660" name="Picture 5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38263"/>
            <a:ext cx="6981825" cy="513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22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Vzdialená komunikácia prostredníctvom brány</a:t>
            </a:r>
            <a:endParaRPr lang="en-US" dirty="0"/>
          </a:p>
        </p:txBody>
      </p:sp>
      <p:pic>
        <p:nvPicPr>
          <p:cNvPr id="76802" name="Picture 5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266825"/>
            <a:ext cx="7869237" cy="502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6917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0"/>
            <a:ext cx="4800600" cy="3124200"/>
          </a:xfrm>
          <a:prstGeom prst="rect">
            <a:avLst/>
          </a:prstGeom>
          <a:solidFill>
            <a:srgbClr val="015F8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k-SK"/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title"/>
          </p:nvPr>
        </p:nvSpPr>
        <p:spPr>
          <a:xfrm>
            <a:off x="293688" y="692696"/>
            <a:ext cx="3551237" cy="1512168"/>
          </a:xfrm>
          <a:noFill/>
        </p:spPr>
        <p:txBody>
          <a:bodyPr anchor="ctr">
            <a:normAutofit fontScale="90000"/>
          </a:bodyPr>
          <a:lstStyle/>
          <a:p>
            <a:pPr eaLnBrk="1" hangingPunct="1"/>
            <a:r>
              <a:rPr lang="sk-SK" sz="2800" dirty="0" smtClean="0">
                <a:solidFill>
                  <a:schemeClr val="bg1"/>
                </a:solidFill>
              </a:rPr>
              <a:t>Úvod do protokolov, referenčné sieťové modely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  <p:pic>
        <p:nvPicPr>
          <p:cNvPr id="9220" name="Picture 4" descr="MAE294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0"/>
            <a:ext cx="4687887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72315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Spôsoby komunikácie s ohľadom</a:t>
            </a:r>
            <a:br>
              <a:rPr lang="sk-SK" dirty="0" smtClean="0"/>
            </a:br>
            <a:r>
              <a:rPr lang="sk-SK" dirty="0" smtClean="0"/>
              <a:t>na počet príjemcov</a:t>
            </a:r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 smtClean="0"/>
              <a:t>S ohľadom na počet príjemcov existujú tri možnosti, ako sa každý datagram doručuje</a:t>
            </a:r>
          </a:p>
          <a:p>
            <a:r>
              <a:rPr lang="sk-SK" b="1" dirty="0" smtClean="0">
                <a:solidFill>
                  <a:schemeClr val="accent2"/>
                </a:solidFill>
              </a:rPr>
              <a:t>Unicast</a:t>
            </a:r>
          </a:p>
          <a:p>
            <a:pPr lvl="1"/>
            <a:r>
              <a:rPr lang="sk-SK" dirty="0" smtClean="0"/>
              <a:t>Príjemcom je práve jeden adresát</a:t>
            </a:r>
          </a:p>
          <a:p>
            <a:pPr lvl="1"/>
            <a:r>
              <a:rPr lang="sk-SK" dirty="0" smtClean="0"/>
              <a:t>Odosiela sa </a:t>
            </a:r>
            <a:r>
              <a:rPr lang="sk-SK" dirty="0" smtClean="0">
                <a:solidFill>
                  <a:schemeClr val="tx2"/>
                </a:solidFill>
              </a:rPr>
              <a:t>jeden datagram</a:t>
            </a:r>
            <a:r>
              <a:rPr lang="sk-SK" dirty="0" smtClean="0"/>
              <a:t>, môže byť prijatý mnohými uzlami, no spracovaný bude iba svojím zamýšľaným príjemcom</a:t>
            </a:r>
          </a:p>
          <a:p>
            <a:r>
              <a:rPr lang="sk-SK" b="1" dirty="0" smtClean="0">
                <a:solidFill>
                  <a:schemeClr val="accent2"/>
                </a:solidFill>
              </a:rPr>
              <a:t>Multicast</a:t>
            </a:r>
          </a:p>
          <a:p>
            <a:pPr lvl="1"/>
            <a:r>
              <a:rPr lang="sk-SK" dirty="0" smtClean="0"/>
              <a:t>Príjemcom je presne vyhranená skupina adresátov, tzv. multicastová skupina</a:t>
            </a:r>
          </a:p>
          <a:p>
            <a:pPr lvl="1"/>
            <a:r>
              <a:rPr lang="sk-SK" dirty="0" smtClean="0"/>
              <a:t>Odosiela sa </a:t>
            </a:r>
            <a:r>
              <a:rPr lang="sk-SK" dirty="0" smtClean="0">
                <a:solidFill>
                  <a:schemeClr val="tx2"/>
                </a:solidFill>
              </a:rPr>
              <a:t>jeden datagram</a:t>
            </a:r>
            <a:r>
              <a:rPr lang="sk-SK" dirty="0" smtClean="0"/>
              <a:t>, môže byť prijatý mnohými uzlami, no spracovaný bude len členmi multicastovej skupiny, ktorej je určený</a:t>
            </a:r>
          </a:p>
          <a:p>
            <a:r>
              <a:rPr lang="sk-SK" b="1" dirty="0" smtClean="0">
                <a:solidFill>
                  <a:schemeClr val="accent2"/>
                </a:solidFill>
              </a:rPr>
              <a:t>Broadcast</a:t>
            </a:r>
          </a:p>
          <a:p>
            <a:pPr lvl="1"/>
            <a:r>
              <a:rPr lang="sk-SK" dirty="0" smtClean="0"/>
              <a:t>Príjemcami sú všetky uzly v dosahu</a:t>
            </a:r>
          </a:p>
          <a:p>
            <a:pPr lvl="1"/>
            <a:r>
              <a:rPr lang="sk-SK" dirty="0" smtClean="0"/>
              <a:t>Odosiela sa </a:t>
            </a:r>
            <a:r>
              <a:rPr lang="sk-SK" dirty="0" smtClean="0">
                <a:solidFill>
                  <a:schemeClr val="tx2"/>
                </a:solidFill>
              </a:rPr>
              <a:t>jeden datagram</a:t>
            </a:r>
            <a:r>
              <a:rPr lang="sk-SK" dirty="0" smtClean="0"/>
              <a:t>, bude prijatý a spracovaný všetkými uzlami, ku ktorým sa doručí</a:t>
            </a:r>
          </a:p>
          <a:p>
            <a:pPr lvl="1"/>
            <a:r>
              <a:rPr lang="sk-SK" dirty="0" smtClean="0"/>
              <a:t>Priestor šírenia broadcast datagramu sa nazýva broadcastová doména</a:t>
            </a:r>
          </a:p>
        </p:txBody>
      </p:sp>
    </p:spTree>
    <p:extLst>
      <p:ext uri="{BB962C8B-B14F-4D97-AF65-F5344CB8AC3E}">
        <p14:creationId xmlns:p14="http://schemas.microsoft.com/office/powerpoint/2010/main" val="45355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0"/>
            <a:ext cx="4800600" cy="3124200"/>
          </a:xfrm>
          <a:prstGeom prst="rect">
            <a:avLst/>
          </a:prstGeom>
          <a:solidFill>
            <a:srgbClr val="015F8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k-SK"/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title"/>
          </p:nvPr>
        </p:nvSpPr>
        <p:spPr>
          <a:xfrm>
            <a:off x="293688" y="836712"/>
            <a:ext cx="3551237" cy="1259855"/>
          </a:xfrm>
          <a:noFill/>
        </p:spPr>
        <p:txBody>
          <a:bodyPr anchor="ctr">
            <a:normAutofit/>
          </a:bodyPr>
          <a:lstStyle/>
          <a:p>
            <a:pPr eaLnBrk="1" hangingPunct="1"/>
            <a:r>
              <a:rPr lang="sk-SK" sz="2800" dirty="0" smtClean="0">
                <a:solidFill>
                  <a:schemeClr val="bg1"/>
                </a:solidFill>
              </a:rPr>
              <a:t>Fyzická vrstva</a:t>
            </a:r>
            <a:br>
              <a:rPr lang="sk-SK" sz="2800" dirty="0" smtClean="0">
                <a:solidFill>
                  <a:schemeClr val="bg1"/>
                </a:solidFill>
              </a:rPr>
            </a:br>
            <a:r>
              <a:rPr lang="sk-SK" sz="2800" dirty="0" smtClean="0">
                <a:solidFill>
                  <a:schemeClr val="bg1"/>
                </a:solidFill>
              </a:rPr>
              <a:t>a médiá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  <p:pic>
        <p:nvPicPr>
          <p:cNvPr id="9220" name="Picture 4" descr="MAE294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0"/>
            <a:ext cx="4687887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135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Úlohy fyzickej vrstvy</a:t>
            </a:r>
            <a:endParaRPr lang="en-US" dirty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 smtClean="0"/>
              <a:t>Úlohou fyzickej vrstvy je prenášať jednotlivé bity alebo skupiny bitov daným médiom</a:t>
            </a:r>
          </a:p>
          <a:p>
            <a:r>
              <a:rPr lang="sk-SK" dirty="0" smtClean="0"/>
              <a:t>Fyzická vrstva špecifikuje</a:t>
            </a:r>
          </a:p>
          <a:p>
            <a:pPr lvl="1"/>
            <a:r>
              <a:rPr lang="sk-SK" dirty="0" smtClean="0"/>
              <a:t>Druh a vlastnosti média (optické, metalické, bezdrôtové, ich rôzne varianty)</a:t>
            </a:r>
          </a:p>
          <a:p>
            <a:pPr lvl="1"/>
            <a:r>
              <a:rPr lang="sk-SK" dirty="0"/>
              <a:t>Formát a tvar </a:t>
            </a:r>
            <a:r>
              <a:rPr lang="sk-SK" dirty="0" smtClean="0"/>
              <a:t>konektorov a rozhraní</a:t>
            </a:r>
          </a:p>
          <a:p>
            <a:pPr lvl="1"/>
            <a:r>
              <a:rPr lang="sk-SK" dirty="0" smtClean="0"/>
              <a:t>Prevod dát linkovej vrstvy na vhodnú bitovú reprezentáciu</a:t>
            </a:r>
          </a:p>
          <a:p>
            <a:pPr lvl="1"/>
            <a:r>
              <a:rPr lang="sk-SK" dirty="0" smtClean="0"/>
              <a:t>Prídavné riadiace signály potrebné pre prenos dát (časovanie, riadenie toku dát, synchronizačné značky, ...)</a:t>
            </a:r>
          </a:p>
          <a:p>
            <a:pPr lvl="1"/>
            <a:r>
              <a:rPr lang="sk-SK" dirty="0" smtClean="0"/>
              <a:t>Povahu a vlastnosti signálov prenášaných médiom</a:t>
            </a:r>
          </a:p>
          <a:p>
            <a:pPr lvl="1"/>
            <a:r>
              <a:rPr lang="sk-SK" dirty="0" smtClean="0"/>
              <a:t>Spôsob modulácie signálov pre vyjadrenie logických 1 a 0, prípadne viacbitových skupín</a:t>
            </a:r>
          </a:p>
          <a:p>
            <a:pPr lvl="1"/>
            <a:r>
              <a:rPr lang="sk-SK" dirty="0" smtClean="0"/>
              <a:t>Činnosť obvodov sieťových rozhraní pre odosielanie a príjem signálu</a:t>
            </a:r>
          </a:p>
          <a:p>
            <a:r>
              <a:rPr lang="sk-SK" dirty="0" smtClean="0"/>
              <a:t>Fyzická vrstva má bezprostredný vplyv na výslednú rýchlosť komunikácie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608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5"/>
          <a:stretch/>
        </p:blipFill>
        <p:spPr bwMode="auto">
          <a:xfrm>
            <a:off x="1058863" y="3773347"/>
            <a:ext cx="7026275" cy="3084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Štandardy fyzickej vrstvy</a:t>
            </a:r>
            <a:endParaRPr lang="en-US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Štandardy fyzickej vrstvy pochádzajú od viacerých organizácií a sú implementované ako hardvérové komponenty</a:t>
            </a:r>
            <a:endParaRPr lang="sk-SK" sz="2000" dirty="0"/>
          </a:p>
          <a:p>
            <a:r>
              <a:rPr lang="sk-SK" sz="2000" dirty="0" smtClean="0"/>
              <a:t>Tieto štandardy pokrývajú, okrem iného,</a:t>
            </a:r>
          </a:p>
          <a:p>
            <a:pPr lvl="1"/>
            <a:r>
              <a:rPr lang="sk-SK" sz="1600" dirty="0" smtClean="0"/>
              <a:t>Fyzikálne a elektrické vlastnosti média</a:t>
            </a:r>
          </a:p>
          <a:p>
            <a:pPr lvl="1"/>
            <a:r>
              <a:rPr lang="sk-SK" sz="1600" dirty="0" smtClean="0"/>
              <a:t>Mechanické vlastnosti konektorov</a:t>
            </a:r>
          </a:p>
          <a:p>
            <a:pPr lvl="1"/>
            <a:r>
              <a:rPr lang="sk-SK" sz="1600" dirty="0" smtClean="0"/>
              <a:t>Reprezentáciu bitov signálmi</a:t>
            </a:r>
          </a:p>
          <a:p>
            <a:pPr lvl="1"/>
            <a:r>
              <a:rPr lang="sk-SK" sz="1600" dirty="0" smtClean="0"/>
              <a:t>Prídavné riadiace signály</a:t>
            </a:r>
          </a:p>
        </p:txBody>
      </p:sp>
    </p:spTree>
    <p:extLst>
      <p:ext uri="{BB962C8B-B14F-4D97-AF65-F5344CB8AC3E}">
        <p14:creationId xmlns:p14="http://schemas.microsoft.com/office/powerpoint/2010/main" val="378617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Pojmy bandwidth, throughput, goodput</a:t>
            </a:r>
            <a:endParaRPr lang="en-US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V súvislosti s dosiahnuteľnou rýchlosťou komunikácie sa zaužívali tri pojmy: </a:t>
            </a:r>
            <a:r>
              <a:rPr lang="sk-SK" dirty="0" smtClean="0">
                <a:solidFill>
                  <a:schemeClr val="tx2"/>
                </a:solidFill>
              </a:rPr>
              <a:t>bandwidth</a:t>
            </a:r>
            <a:r>
              <a:rPr lang="sk-SK" dirty="0" smtClean="0"/>
              <a:t>, </a:t>
            </a:r>
            <a:r>
              <a:rPr lang="sk-SK" dirty="0" smtClean="0">
                <a:solidFill>
                  <a:schemeClr val="tx2"/>
                </a:solidFill>
              </a:rPr>
              <a:t>throughput</a:t>
            </a:r>
            <a:r>
              <a:rPr lang="sk-SK" dirty="0" smtClean="0"/>
              <a:t>, </a:t>
            </a:r>
            <a:r>
              <a:rPr lang="sk-SK" dirty="0" smtClean="0">
                <a:solidFill>
                  <a:schemeClr val="tx2"/>
                </a:solidFill>
              </a:rPr>
              <a:t>goodput</a:t>
            </a:r>
          </a:p>
          <a:p>
            <a:r>
              <a:rPr lang="sk-SK" dirty="0" smtClean="0">
                <a:solidFill>
                  <a:schemeClr val="tx2"/>
                </a:solidFill>
              </a:rPr>
              <a:t>Bandwidth</a:t>
            </a:r>
            <a:r>
              <a:rPr lang="sk-SK" dirty="0" smtClean="0"/>
              <a:t> (šírka pásma)</a:t>
            </a:r>
          </a:p>
          <a:p>
            <a:pPr lvl="1"/>
            <a:r>
              <a:rPr lang="sk-SK" dirty="0" smtClean="0"/>
              <a:t>Pojem pôvodne označuje frekvenčný rozsah signálov, ktoré je možné prenášať informačným kanálom s prijateľným skreslením (Hz)</a:t>
            </a:r>
          </a:p>
          <a:p>
            <a:pPr lvl="1"/>
            <a:r>
              <a:rPr lang="sk-SK" dirty="0" smtClean="0"/>
              <a:t>Podľa </a:t>
            </a:r>
            <a:r>
              <a:rPr lang="sk-SK" dirty="0" smtClean="0"/>
              <a:t>Shannonovej-Hartleyovej </a:t>
            </a:r>
            <a:r>
              <a:rPr lang="sk-SK" dirty="0" smtClean="0"/>
              <a:t>vety však informačná kapacita kanála je priamo úmerná šírke pásma</a:t>
            </a:r>
          </a:p>
          <a:p>
            <a:pPr lvl="1"/>
            <a:r>
              <a:rPr lang="sk-SK" dirty="0" smtClean="0"/>
              <a:t>Mnohokrát sa preto dnes pojem bandwidth nepresne používa v prenesenom význame na vyjadrenie </a:t>
            </a:r>
            <a:r>
              <a:rPr lang="sk-SK" dirty="0" smtClean="0"/>
              <a:t>prenosovej </a:t>
            </a:r>
            <a:r>
              <a:rPr lang="sk-SK" dirty="0" smtClean="0"/>
              <a:t>rýchlosti (b/s)</a:t>
            </a:r>
          </a:p>
          <a:p>
            <a:pPr lvl="1"/>
            <a:r>
              <a:rPr lang="sk-SK" dirty="0" smtClean="0"/>
              <a:t>V poňatí Cisco CCNA má tento pojem význam </a:t>
            </a:r>
            <a:r>
              <a:rPr lang="sk-SK" dirty="0" smtClean="0">
                <a:solidFill>
                  <a:schemeClr val="accent2"/>
                </a:solidFill>
              </a:rPr>
              <a:t>maximálnej teoreticky dosiahnuteľnej prenosovej rýchlosti </a:t>
            </a:r>
            <a:r>
              <a:rPr lang="sk-SK" dirty="0" smtClean="0"/>
              <a:t>na danej linkovej a fyzickej technológii (napr. 100 Mbps Ethernet má bandwidth 100 Mbps)</a:t>
            </a:r>
          </a:p>
        </p:txBody>
      </p:sp>
    </p:spTree>
    <p:extLst>
      <p:ext uri="{BB962C8B-B14F-4D97-AF65-F5344CB8AC3E}">
        <p14:creationId xmlns:p14="http://schemas.microsoft.com/office/powerpoint/2010/main" val="269104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6" b="14831"/>
          <a:stretch/>
        </p:blipFill>
        <p:spPr bwMode="auto">
          <a:xfrm>
            <a:off x="2740025" y="3524491"/>
            <a:ext cx="6403975" cy="333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Pojmy bandwidth, throughput, goodput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1800" dirty="0" smtClean="0">
                <a:solidFill>
                  <a:schemeClr val="tx2"/>
                </a:solidFill>
              </a:rPr>
              <a:t>Throughput</a:t>
            </a:r>
            <a:r>
              <a:rPr lang="sk-SK" sz="1800" dirty="0" smtClean="0"/>
              <a:t> (priepustnosť)</a:t>
            </a:r>
          </a:p>
          <a:p>
            <a:pPr lvl="1"/>
            <a:r>
              <a:rPr lang="sk-SK" sz="1600" dirty="0" smtClean="0"/>
              <a:t>Pojem označuje objem prenesených dát </a:t>
            </a:r>
            <a:r>
              <a:rPr lang="sk-SK" sz="1600" dirty="0" smtClean="0">
                <a:solidFill>
                  <a:schemeClr val="accent2"/>
                </a:solidFill>
              </a:rPr>
              <a:t>vrátane hlavičiek</a:t>
            </a:r>
            <a:r>
              <a:rPr lang="sk-SK" sz="1600" dirty="0" smtClean="0"/>
              <a:t> jednotlivých vrstiev </a:t>
            </a:r>
            <a:r>
              <a:rPr lang="sk-SK" sz="1600" dirty="0" smtClean="0"/>
              <a:t>a ďalších </a:t>
            </a:r>
            <a:r>
              <a:rPr lang="sk-SK" sz="1600" dirty="0" smtClean="0"/>
              <a:t>režijných údajov za istý časový interval</a:t>
            </a:r>
          </a:p>
          <a:p>
            <a:pPr lvl="1"/>
            <a:r>
              <a:rPr lang="sk-SK" sz="1600" dirty="0" smtClean="0"/>
              <a:t>Throughput je vždy menší ako bandwidth – medzirámcové medzery, povinné čakanie pri prístupe k médiu, kolízie, poruchy pri prenose, ...</a:t>
            </a:r>
          </a:p>
          <a:p>
            <a:r>
              <a:rPr lang="sk-SK" sz="1800" dirty="0" smtClean="0">
                <a:solidFill>
                  <a:schemeClr val="tx2"/>
                </a:solidFill>
              </a:rPr>
              <a:t>Goodput</a:t>
            </a:r>
            <a:r>
              <a:rPr lang="sk-SK" sz="1800" dirty="0" smtClean="0"/>
              <a:t> (užitočná priepustnosť)</a:t>
            </a:r>
          </a:p>
          <a:p>
            <a:pPr lvl="1"/>
            <a:r>
              <a:rPr lang="sk-SK" sz="1600" dirty="0" smtClean="0"/>
              <a:t>Pojem označuje objem prenesených používateľských dát </a:t>
            </a:r>
            <a:r>
              <a:rPr lang="sk-SK" sz="1600" dirty="0" smtClean="0">
                <a:solidFill>
                  <a:schemeClr val="accent2"/>
                </a:solidFill>
              </a:rPr>
              <a:t>bez hlavičiek </a:t>
            </a:r>
            <a:r>
              <a:rPr lang="sk-SK" sz="1600" dirty="0" smtClean="0"/>
              <a:t>a bez režijných údajov </a:t>
            </a:r>
            <a:r>
              <a:rPr lang="sk-SK" sz="1600" dirty="0" smtClean="0"/>
              <a:t>a čakaní za </a:t>
            </a:r>
            <a:r>
              <a:rPr lang="sk-SK" sz="1600" dirty="0" smtClean="0"/>
              <a:t>istý časový interval</a:t>
            </a:r>
          </a:p>
          <a:p>
            <a:pPr lvl="1"/>
            <a:r>
              <a:rPr lang="sk-SK" sz="1600" dirty="0" smtClean="0"/>
              <a:t>Goodput je vždy menší</a:t>
            </a:r>
            <a:br>
              <a:rPr lang="sk-SK" sz="1600" dirty="0" smtClean="0"/>
            </a:br>
            <a:r>
              <a:rPr lang="sk-SK" sz="1600" dirty="0" smtClean="0"/>
              <a:t>ako throughput vďaka</a:t>
            </a:r>
            <a:br>
              <a:rPr lang="sk-SK" sz="1600" dirty="0" smtClean="0"/>
            </a:br>
            <a:r>
              <a:rPr lang="sk-SK" sz="1600" dirty="0" smtClean="0"/>
              <a:t>dodatočnému objemu dát</a:t>
            </a:r>
            <a:br>
              <a:rPr lang="sk-SK" sz="1600" dirty="0" smtClean="0"/>
            </a:br>
            <a:r>
              <a:rPr lang="sk-SK" sz="1600" dirty="0" smtClean="0"/>
              <a:t>v hlavičkách a ďalších</a:t>
            </a:r>
            <a:br>
              <a:rPr lang="sk-SK" sz="1600" dirty="0" smtClean="0"/>
            </a:br>
            <a:r>
              <a:rPr lang="sk-SK" sz="1600" dirty="0" smtClean="0"/>
              <a:t>pomocných údajoch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66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Typy fyzických médií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Fyzické médiá sa podľa svojej povahy delia na</a:t>
            </a:r>
          </a:p>
          <a:p>
            <a:pPr lvl="1"/>
            <a:r>
              <a:rPr lang="sk-SK" dirty="0" smtClean="0"/>
              <a:t>Metalické (spravidla meď)</a:t>
            </a:r>
          </a:p>
          <a:p>
            <a:pPr lvl="1"/>
            <a:r>
              <a:rPr lang="sk-SK" dirty="0" smtClean="0"/>
              <a:t>Optické (sklené alebo plastové svetlovodné vlákno)</a:t>
            </a:r>
          </a:p>
          <a:p>
            <a:pPr lvl="1"/>
            <a:r>
              <a:rPr lang="sk-SK" dirty="0" smtClean="0"/>
              <a:t>Bezdrôtové (elmag žiarenie v rádiovom pásme do jednotiek THz)</a:t>
            </a:r>
          </a:p>
          <a:p>
            <a:r>
              <a:rPr lang="sk-SK" dirty="0" smtClean="0"/>
              <a:t>Výber vhodného média má vplyv na</a:t>
            </a:r>
          </a:p>
          <a:p>
            <a:pPr lvl="1"/>
            <a:r>
              <a:rPr lang="sk-SK" dirty="0" smtClean="0"/>
              <a:t>Dosiahnuteľnú prenosovú rýchlosť</a:t>
            </a:r>
          </a:p>
          <a:p>
            <a:pPr lvl="1"/>
            <a:r>
              <a:rPr lang="sk-SK" dirty="0"/>
              <a:t>Maximálnu dĺžku média resp. vzdialenosť medzi uzlami prepojenými týmto </a:t>
            </a:r>
            <a:r>
              <a:rPr lang="sk-SK" dirty="0" smtClean="0"/>
              <a:t>médiom</a:t>
            </a:r>
          </a:p>
          <a:p>
            <a:pPr lvl="1"/>
            <a:r>
              <a:rPr lang="sk-SK" dirty="0" smtClean="0"/>
              <a:t>Schopnosť plne duplexnej komunikácie</a:t>
            </a:r>
          </a:p>
          <a:p>
            <a:pPr lvl="1"/>
            <a:r>
              <a:rPr lang="sk-SK" dirty="0" smtClean="0"/>
              <a:t>Odolnosť voči vonkajšiemu rušeniu</a:t>
            </a:r>
          </a:p>
          <a:p>
            <a:pPr lvl="1"/>
            <a:r>
              <a:rPr lang="sk-SK" dirty="0" smtClean="0"/>
              <a:t>Miera vlastného rušenia vyžarovaného z média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84193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8"/>
          <a:stretch/>
        </p:blipFill>
        <p:spPr bwMode="auto">
          <a:xfrm>
            <a:off x="4139952" y="3541585"/>
            <a:ext cx="4994200" cy="2983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Metalické médiá – koax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sz="2000" dirty="0" smtClean="0"/>
              <a:t>Metalické médiá sú v LAN sieťach najbežnejšie</a:t>
            </a:r>
          </a:p>
          <a:p>
            <a:r>
              <a:rPr lang="sk-SK" sz="2000" dirty="0" smtClean="0"/>
              <a:t>Podľa konštrukcie sa metalické médiá – káble – delia na</a:t>
            </a:r>
          </a:p>
          <a:p>
            <a:pPr lvl="1"/>
            <a:r>
              <a:rPr lang="sk-SK" sz="1800" dirty="0" smtClean="0"/>
              <a:t>Koaxiálne káble (coax)</a:t>
            </a:r>
          </a:p>
          <a:p>
            <a:pPr lvl="1"/>
            <a:r>
              <a:rPr lang="sk-SK" sz="1800" dirty="0" smtClean="0"/>
              <a:t>Krútené dvojlinky (twisted pair, TP)</a:t>
            </a:r>
          </a:p>
          <a:p>
            <a:r>
              <a:rPr lang="sk-SK" sz="2000" dirty="0" smtClean="0"/>
              <a:t>Koaxiálne káble boli pôvodne používané najmä na starších ethernetových sieťach typu 10Base5 (500m) a 10Base2 (185m)</a:t>
            </a:r>
          </a:p>
          <a:p>
            <a:pPr lvl="1"/>
            <a:r>
              <a:rPr lang="sk-SK" sz="1600" dirty="0" smtClean="0"/>
              <a:t>Pozostávajú z dvojice vodičov – centrálneho vodiča a tieniaceho opletenia</a:t>
            </a:r>
          </a:p>
          <a:p>
            <a:pPr lvl="1"/>
            <a:r>
              <a:rPr lang="sk-SK" sz="1600" dirty="0" smtClean="0"/>
              <a:t>Ich prenosové vlastnosti sú oproti</a:t>
            </a:r>
            <a:br>
              <a:rPr lang="sk-SK" sz="1600" dirty="0" smtClean="0"/>
            </a:br>
            <a:r>
              <a:rPr lang="sk-SK" sz="1600" dirty="0" smtClean="0"/>
              <a:t>TP káblom lepšie (odolnejšie voči</a:t>
            </a:r>
            <a:br>
              <a:rPr lang="sk-SK" sz="1600" dirty="0" smtClean="0"/>
            </a:br>
            <a:r>
              <a:rPr lang="sk-SK" sz="1600" dirty="0" smtClean="0"/>
              <a:t>vonkajšiemu</a:t>
            </a:r>
            <a:r>
              <a:rPr lang="sk-SK" sz="1600" dirty="0"/>
              <a:t> </a:t>
            </a:r>
            <a:r>
              <a:rPr lang="sk-SK" sz="1600" dirty="0" smtClean="0"/>
              <a:t>rušeniu, menšie</a:t>
            </a:r>
            <a:br>
              <a:rPr lang="sk-SK" sz="1600" dirty="0" smtClean="0"/>
            </a:br>
            <a:r>
              <a:rPr lang="sk-SK" sz="1600" dirty="0" smtClean="0"/>
              <a:t>vyžarovanie, menší útlm)</a:t>
            </a:r>
          </a:p>
          <a:p>
            <a:pPr lvl="1"/>
            <a:r>
              <a:rPr lang="sk-SK" sz="1600" dirty="0" smtClean="0"/>
              <a:t>Bez dodatočnej modulácie však</a:t>
            </a:r>
            <a:br>
              <a:rPr lang="sk-SK" sz="1600" dirty="0" smtClean="0"/>
            </a:br>
            <a:r>
              <a:rPr lang="sk-SK" sz="1600" dirty="0" smtClean="0"/>
              <a:t>neumožňujú plný duplex, jeden pár</a:t>
            </a:r>
            <a:br>
              <a:rPr lang="sk-SK" sz="1600" dirty="0" smtClean="0"/>
            </a:br>
            <a:r>
              <a:rPr lang="sk-SK" sz="1600" dirty="0" smtClean="0"/>
              <a:t>vodičov v porovnaní s TP limituje</a:t>
            </a:r>
            <a:br>
              <a:rPr lang="sk-SK" sz="1600" dirty="0" smtClean="0"/>
            </a:br>
            <a:r>
              <a:rPr lang="sk-SK" sz="1600" dirty="0" smtClean="0"/>
              <a:t>technické možnosti komunikácie,</a:t>
            </a:r>
            <a:br>
              <a:rPr lang="sk-SK" sz="1600" dirty="0" smtClean="0"/>
            </a:br>
            <a:r>
              <a:rPr lang="sk-SK" sz="1600" dirty="0" smtClean="0"/>
              <a:t>inštalácia</a:t>
            </a:r>
            <a:r>
              <a:rPr lang="sk-SK" sz="1600" dirty="0"/>
              <a:t> </a:t>
            </a:r>
            <a:r>
              <a:rPr lang="sk-SK" sz="1600" dirty="0" smtClean="0"/>
              <a:t>konektorov je pomerne</a:t>
            </a:r>
            <a:br>
              <a:rPr lang="sk-SK" sz="1600" dirty="0" smtClean="0"/>
            </a:br>
            <a:r>
              <a:rPr lang="sk-SK" sz="1600" dirty="0" smtClean="0"/>
              <a:t>náročná</a:t>
            </a:r>
          </a:p>
          <a:p>
            <a:pPr lvl="1"/>
            <a:r>
              <a:rPr lang="sk-SK" sz="1600" dirty="0" smtClean="0"/>
              <a:t>Dnes sa používajú najmä vo WiFi</a:t>
            </a:r>
            <a:br>
              <a:rPr lang="sk-SK" sz="1600" dirty="0" smtClean="0"/>
            </a:br>
            <a:r>
              <a:rPr lang="sk-SK" sz="1600" dirty="0" smtClean="0"/>
              <a:t>sieťach na pripojenie antény</a:t>
            </a:r>
            <a:endParaRPr lang="sk-SK" sz="1600" dirty="0"/>
          </a:p>
        </p:txBody>
      </p:sp>
    </p:spTree>
    <p:extLst>
      <p:ext uri="{BB962C8B-B14F-4D97-AF65-F5344CB8AC3E}">
        <p14:creationId xmlns:p14="http://schemas.microsoft.com/office/powerpoint/2010/main" val="228786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Metalické médiá – TP kabeláž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dirty="0" smtClean="0"/>
              <a:t>TP kabeláž je dnes najbežnejším médiom v LAN sieťach</a:t>
            </a:r>
          </a:p>
          <a:p>
            <a:r>
              <a:rPr lang="sk-SK" dirty="0" smtClean="0"/>
              <a:t>TP káble pozostávajú z 8 vodičov (žíl), ktoré sú párované a každý pár je stočený do skrutkovice</a:t>
            </a:r>
          </a:p>
          <a:p>
            <a:r>
              <a:rPr lang="sk-SK" dirty="0" smtClean="0"/>
              <a:t>TP káble existujú vo viacerých variantoch</a:t>
            </a:r>
          </a:p>
          <a:p>
            <a:pPr lvl="1"/>
            <a:r>
              <a:rPr lang="sk-SK" dirty="0" smtClean="0"/>
              <a:t>Podľa </a:t>
            </a:r>
            <a:r>
              <a:rPr lang="sk-SK" dirty="0" smtClean="0">
                <a:solidFill>
                  <a:schemeClr val="tx2"/>
                </a:solidFill>
              </a:rPr>
              <a:t>tienenia</a:t>
            </a:r>
            <a:r>
              <a:rPr lang="sk-SK" dirty="0" smtClean="0"/>
              <a:t>:</a:t>
            </a:r>
          </a:p>
          <a:p>
            <a:pPr lvl="2"/>
            <a:r>
              <a:rPr lang="sk-SK" b="1" dirty="0" smtClean="0">
                <a:solidFill>
                  <a:schemeClr val="accent2"/>
                </a:solidFill>
              </a:rPr>
              <a:t>Unshielded Twisted Pair </a:t>
            </a:r>
            <a:r>
              <a:rPr lang="sk-SK" dirty="0" smtClean="0"/>
              <a:t>(UTP) – bez tienenia</a:t>
            </a:r>
          </a:p>
          <a:p>
            <a:pPr lvl="2"/>
            <a:r>
              <a:rPr lang="sk-SK" b="1" dirty="0" smtClean="0">
                <a:solidFill>
                  <a:schemeClr val="accent2"/>
                </a:solidFill>
              </a:rPr>
              <a:t>Screened Twisted Pair </a:t>
            </a:r>
            <a:r>
              <a:rPr lang="sk-SK" dirty="0" smtClean="0"/>
              <a:t>(ScTP), Foil Twisted Pair (FTP) – všetkých 8 žíl je obalených do jedného spoločného tienenia. Minimalizuje sa interakcia s vonkajším prostredím kábla, avšak jednotlivé páry žíl vo vnútri kábla nie sú medzi sebou odtienené</a:t>
            </a:r>
          </a:p>
          <a:p>
            <a:pPr lvl="2"/>
            <a:r>
              <a:rPr lang="sk-SK" b="1" dirty="0" smtClean="0">
                <a:solidFill>
                  <a:schemeClr val="accent2"/>
                </a:solidFill>
              </a:rPr>
              <a:t>Shielded Twisted Pair </a:t>
            </a:r>
            <a:r>
              <a:rPr lang="sk-SK" dirty="0" smtClean="0"/>
              <a:t>(STP), Pairs in Metal Foil (PIMF) – každý pár žíl je obalený do samostatného tienenia a všetky štyri páry sú dodatočne obalené do ďalšieho spoločného tienenia. Minimalizuje sa interakcia s vonkajším prostredím kábla i interakcie medzi pármi žíl vo vnútri kábla</a:t>
            </a:r>
          </a:p>
          <a:p>
            <a:pPr lvl="1"/>
            <a:r>
              <a:rPr lang="sk-SK" dirty="0" smtClean="0"/>
              <a:t>Podľa </a:t>
            </a:r>
            <a:r>
              <a:rPr lang="sk-SK" dirty="0" smtClean="0">
                <a:solidFill>
                  <a:schemeClr val="tx2"/>
                </a:solidFill>
              </a:rPr>
              <a:t>vyhotovenia žíl</a:t>
            </a:r>
            <a:r>
              <a:rPr lang="sk-SK" dirty="0" smtClean="0"/>
              <a:t>:</a:t>
            </a:r>
          </a:p>
          <a:p>
            <a:pPr lvl="2"/>
            <a:r>
              <a:rPr lang="sk-SK" b="1" dirty="0" smtClean="0">
                <a:solidFill>
                  <a:schemeClr val="accent2"/>
                </a:solidFill>
              </a:rPr>
              <a:t>Solid</a:t>
            </a:r>
            <a:r>
              <a:rPr lang="sk-SK" dirty="0" smtClean="0"/>
              <a:t> (drôt): Každá žila je tvorená jedným vodičom</a:t>
            </a:r>
          </a:p>
          <a:p>
            <a:pPr lvl="2"/>
            <a:r>
              <a:rPr lang="sk-SK" b="1" dirty="0" smtClean="0">
                <a:solidFill>
                  <a:schemeClr val="accent2"/>
                </a:solidFill>
              </a:rPr>
              <a:t>Stranded</a:t>
            </a:r>
            <a:r>
              <a:rPr lang="sk-SK" dirty="0" smtClean="0"/>
              <a:t> (lanko): Každá žila pozostáva z niekoľkých vláskových vodičov</a:t>
            </a:r>
          </a:p>
          <a:p>
            <a:r>
              <a:rPr lang="sk-SK" dirty="0" smtClean="0"/>
              <a:t>Nezávisle od typu tienenia a vyhotovenia žíl je maximálna povolená dĺžka TP vedenia medzi dvojicou uzlov vždy 100 metrov</a:t>
            </a:r>
          </a:p>
        </p:txBody>
      </p:sp>
    </p:spTree>
    <p:extLst>
      <p:ext uri="{BB962C8B-B14F-4D97-AF65-F5344CB8AC3E}">
        <p14:creationId xmlns:p14="http://schemas.microsoft.com/office/powerpoint/2010/main" val="145176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/>
              <a:t>Metalické médiá – </a:t>
            </a:r>
            <a:r>
              <a:rPr lang="sk-SK" dirty="0" smtClean="0"/>
              <a:t>UTP a STP káble</a:t>
            </a:r>
            <a:endParaRPr lang="en-US" dirty="0" smtClean="0"/>
          </a:p>
        </p:txBody>
      </p:sp>
      <p:pic>
        <p:nvPicPr>
          <p:cNvPr id="1536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104"/>
            <a:ext cx="5137751" cy="3751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838" y="3501008"/>
            <a:ext cx="4314161" cy="330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588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Úloha protokolov v sieťovej komunikácii</a:t>
            </a:r>
            <a:endParaRPr lang="en-US" dirty="0"/>
          </a:p>
        </p:txBody>
      </p:sp>
      <p:sp>
        <p:nvSpPr>
          <p:cNvPr id="128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7" y="1143000"/>
            <a:ext cx="5437509" cy="5598368"/>
          </a:xfrm>
        </p:spPr>
        <p:txBody>
          <a:bodyPr>
            <a:normAutofit fontScale="85000" lnSpcReduction="10000"/>
          </a:bodyPr>
          <a:lstStyle/>
          <a:p>
            <a:r>
              <a:rPr lang="sk-SK" dirty="0"/>
              <a:t>Úspešná komunikácia sa musí riadiť istými pravidlami</a:t>
            </a:r>
          </a:p>
          <a:p>
            <a:r>
              <a:rPr lang="sk-SK" dirty="0"/>
              <a:t>V sieťach tieto pravidlá nazývame </a:t>
            </a:r>
            <a:r>
              <a:rPr lang="sk-SK" b="1" dirty="0">
                <a:solidFill>
                  <a:schemeClr val="accent2"/>
                </a:solidFill>
              </a:rPr>
              <a:t>protokoly</a:t>
            </a:r>
          </a:p>
          <a:p>
            <a:r>
              <a:rPr lang="sk-SK" dirty="0"/>
              <a:t>Protokol je formálny </a:t>
            </a:r>
            <a:r>
              <a:rPr lang="sk-SK" dirty="0" smtClean="0"/>
              <a:t>popis, ktorý stanovuje:</a:t>
            </a:r>
          </a:p>
          <a:p>
            <a:pPr lvl="1"/>
            <a:r>
              <a:rPr lang="sk-SK" dirty="0" smtClean="0"/>
              <a:t>Formát čiže syntax prenášaných správ (niekedy </a:t>
            </a:r>
            <a:r>
              <a:rPr lang="sk-SK" dirty="0" smtClean="0">
                <a:solidFill>
                  <a:schemeClr val="tx2"/>
                </a:solidFill>
              </a:rPr>
              <a:t>Protocol Data Unit, PDU</a:t>
            </a:r>
            <a:r>
              <a:rPr lang="sk-SK" dirty="0" smtClean="0"/>
              <a:t>)</a:t>
            </a:r>
          </a:p>
          <a:p>
            <a:pPr lvl="1"/>
            <a:r>
              <a:rPr lang="sk-SK" dirty="0" smtClean="0"/>
              <a:t>Význam čiže sémantiku prenášaných správ</a:t>
            </a:r>
          </a:p>
          <a:p>
            <a:pPr lvl="1"/>
            <a:r>
              <a:rPr lang="sk-SK" dirty="0" smtClean="0"/>
              <a:t>Spôsob prenosu týchto správ</a:t>
            </a:r>
          </a:p>
          <a:p>
            <a:pPr lvl="1"/>
            <a:r>
              <a:rPr lang="sk-SK" dirty="0" smtClean="0"/>
              <a:t>Spôsob čiže algoritmus spracovania obsahu prenášaných správ</a:t>
            </a:r>
          </a:p>
          <a:p>
            <a:r>
              <a:rPr lang="sk-SK" dirty="0" smtClean="0"/>
              <a:t>Protokol slúži na zabezpečenie istej konkrétnej služby</a:t>
            </a:r>
          </a:p>
          <a:p>
            <a:pPr lvl="1"/>
            <a:r>
              <a:rPr lang="sk-SK" dirty="0" smtClean="0"/>
              <a:t>Hľadanie ciest do iných sietí</a:t>
            </a:r>
          </a:p>
          <a:p>
            <a:pPr lvl="1"/>
            <a:r>
              <a:rPr lang="sk-SK" dirty="0" smtClean="0"/>
              <a:t>Signalizácia o chybách</a:t>
            </a:r>
          </a:p>
          <a:p>
            <a:pPr lvl="1"/>
            <a:r>
              <a:rPr lang="sk-SK" dirty="0" smtClean="0"/>
              <a:t>Zostavenie a ukončenie spojenia</a:t>
            </a:r>
          </a:p>
          <a:p>
            <a:pPr lvl="1"/>
            <a:r>
              <a:rPr lang="sk-SK" dirty="0" smtClean="0"/>
              <a:t>... a samozrejme, všetky naše sieťové služby (mail, web, IM, atď.)</a:t>
            </a:r>
          </a:p>
          <a:p>
            <a:pPr lvl="1"/>
            <a:r>
              <a:rPr lang="sk-SK" dirty="0" smtClean="0"/>
              <a:t>... a všetko ďalšie </a:t>
            </a:r>
            <a:r>
              <a:rPr lang="sk-SK" dirty="0" smtClean="0">
                <a:sym typeface="Wingdings" pitchFamily="2" charset="2"/>
              </a:rPr>
              <a:t></a:t>
            </a:r>
            <a:endParaRPr lang="sk-SK" dirty="0" smtClean="0"/>
          </a:p>
        </p:txBody>
      </p:sp>
      <p:pic>
        <p:nvPicPr>
          <p:cNvPr id="128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037" y="1243013"/>
            <a:ext cx="3382963" cy="524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572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922" y="4017258"/>
            <a:ext cx="4735078" cy="284074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Metalické médiá </a:t>
            </a:r>
            <a:r>
              <a:rPr lang="sk-SK" dirty="0" smtClean="0"/>
              <a:t>– využitie žíl v kábloch</a:t>
            </a:r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23528" y="1143000"/>
            <a:ext cx="8496944" cy="5598368"/>
          </a:xfrm>
        </p:spPr>
        <p:txBody>
          <a:bodyPr>
            <a:normAutofit/>
          </a:bodyPr>
          <a:lstStyle/>
          <a:p>
            <a:r>
              <a:rPr lang="sk-SK" sz="2000" dirty="0" smtClean="0"/>
              <a:t>V TP kábloch sa využívajú rôzne páry žíl pre rôzne účely podľa typu linkovej technológie</a:t>
            </a:r>
          </a:p>
          <a:p>
            <a:pPr lvl="1"/>
            <a:r>
              <a:rPr lang="sk-SK" sz="1800" dirty="0" smtClean="0"/>
              <a:t>10Mbps a 100Mbps Ethernet používajú 4 žily (2 páry): jeden pár pre vysielanie, iný pár pre príjem, nezávisle od režimu duplexu. Zostávajúce dva páry sú nevyužité, prípadne môžu slúžiť pre napájanie pripojeného zariadenia (Power over Ethernet)</a:t>
            </a:r>
          </a:p>
          <a:p>
            <a:pPr lvl="1"/>
            <a:r>
              <a:rPr lang="sk-SK" sz="1800" dirty="0" smtClean="0"/>
              <a:t>1000Mbps Ethernet používa všetkých 8 žíl (4 páry) pre vysielanie aj príjem dát súčasne.</a:t>
            </a:r>
          </a:p>
          <a:p>
            <a:r>
              <a:rPr lang="sk-SK" sz="2000" dirty="0" smtClean="0"/>
              <a:t>Žily sa vždy používajú v pároch, v ktorých sú stáčané</a:t>
            </a:r>
          </a:p>
          <a:p>
            <a:pPr lvl="1"/>
            <a:r>
              <a:rPr lang="sk-SK" sz="1800" dirty="0" smtClean="0"/>
              <a:t>Používa sa tzv. diferenciálna signálna schéma:</a:t>
            </a:r>
            <a:br>
              <a:rPr lang="sk-SK" sz="1800" dirty="0" smtClean="0"/>
            </a:br>
            <a:r>
              <a:rPr lang="sk-SK" sz="1800" dirty="0" smtClean="0"/>
              <a:t>signál sa prenáša v páre vodičov v navzájom</a:t>
            </a:r>
            <a:br>
              <a:rPr lang="sk-SK" sz="1800" dirty="0" smtClean="0"/>
            </a:br>
            <a:r>
              <a:rPr lang="sk-SK" sz="1800" dirty="0" smtClean="0"/>
              <a:t>invertovanom tvare. Medzi vodičmi sa</a:t>
            </a:r>
            <a:br>
              <a:rPr lang="sk-SK" sz="1800" dirty="0" smtClean="0"/>
            </a:br>
            <a:r>
              <a:rPr lang="sk-SK" sz="1800" dirty="0" smtClean="0"/>
              <a:t>vyhodnocuje rozdiel napätí. Prípadné</a:t>
            </a:r>
            <a:br>
              <a:rPr lang="sk-SK" sz="1800" dirty="0" smtClean="0"/>
            </a:br>
            <a:r>
              <a:rPr lang="sk-SK" sz="1800" dirty="0" smtClean="0"/>
              <a:t>indukované rušenie zvonku sa pri výpočte</a:t>
            </a:r>
            <a:br>
              <a:rPr lang="sk-SK" sz="1800" dirty="0" smtClean="0"/>
            </a:br>
            <a:r>
              <a:rPr lang="sk-SK" sz="1800" dirty="0" smtClean="0"/>
              <a:t>rozdielu zruší. Naviac, elmag polia</a:t>
            </a:r>
            <a:br>
              <a:rPr lang="sk-SK" sz="1800" dirty="0" smtClean="0"/>
            </a:br>
            <a:r>
              <a:rPr lang="sk-SK" sz="1800" dirty="0" smtClean="0"/>
              <a:t>okolo vodičov v páre majú opačnú</a:t>
            </a:r>
            <a:br>
              <a:rPr lang="sk-SK" sz="1800" dirty="0" smtClean="0"/>
            </a:br>
            <a:r>
              <a:rPr lang="sk-SK" sz="1800" dirty="0" smtClean="0"/>
              <a:t>povahu a eliminujú sa navzájom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sk-SK" sz="1800" dirty="0" smtClean="0"/>
              <a:t>(tzv. </a:t>
            </a:r>
            <a:r>
              <a:rPr lang="sk-SK" sz="1800" dirty="0" smtClean="0"/>
              <a:t>cancellation, slúži ako ochrana</a:t>
            </a:r>
            <a:br>
              <a:rPr lang="sk-SK" sz="1800" dirty="0" smtClean="0"/>
            </a:br>
            <a:r>
              <a:rPr lang="sk-SK" sz="1800" dirty="0" smtClean="0"/>
              <a:t>proti presluchom)</a:t>
            </a:r>
            <a:endParaRPr lang="sk-SK" sz="1800" dirty="0"/>
          </a:p>
        </p:txBody>
      </p:sp>
    </p:spTree>
    <p:extLst>
      <p:ext uri="{BB962C8B-B14F-4D97-AF65-F5344CB8AC3E}">
        <p14:creationId xmlns:p14="http://schemas.microsoft.com/office/powerpoint/2010/main" val="252588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Metalické médiá </a:t>
            </a:r>
            <a:r>
              <a:rPr lang="sk-SK" dirty="0" smtClean="0"/>
              <a:t>– využitie žíl v kábloch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 smtClean="0"/>
              <a:t>Stáčanie párov v TP kábloch má dodatočný význam</a:t>
            </a:r>
          </a:p>
          <a:p>
            <a:pPr lvl="1"/>
            <a:r>
              <a:rPr lang="sk-SK" dirty="0" smtClean="0"/>
              <a:t>Vodiče </a:t>
            </a:r>
            <a:r>
              <a:rPr lang="sk-SK" dirty="0"/>
              <a:t>ležiace vedľa seba oddelené izoláciou </a:t>
            </a:r>
            <a:r>
              <a:rPr lang="sk-SK" dirty="0" smtClean="0"/>
              <a:t>sa chovajú ako kondenzátor – vedenie získava impedanciu kapacitného charakteru, ktorá zhoršuje jeho prenosové vlastnosti</a:t>
            </a:r>
            <a:endParaRPr lang="sk-SK" dirty="0"/>
          </a:p>
          <a:p>
            <a:pPr lvl="1"/>
            <a:r>
              <a:rPr lang="sk-SK" dirty="0" smtClean="0"/>
              <a:t>Stáčanie párov pôsobí ako cievka svojou indukčnosťou proti tejto neželanej impedancii</a:t>
            </a:r>
          </a:p>
          <a:p>
            <a:r>
              <a:rPr lang="sk-SK" dirty="0" smtClean="0"/>
              <a:t>Párovanie a stáčanie žíl v TP kábloch je preto mimoriadne dôležitý konštrukčný prvok, ktorý nesmie byť porušený</a:t>
            </a:r>
          </a:p>
          <a:p>
            <a:pPr lvl="1"/>
            <a:r>
              <a:rPr lang="sk-SK" dirty="0" smtClean="0"/>
              <a:t>Žily je možné do koncoviek zapájať výlučne v poradí, ktoré predpisuje výrobca alebo norma (EIA/TIA 568A resp. 568B), aby bolo zachované ich použitie v páre. Inak nie je dodržaná diferenciálna signálna schéma v páre vodičov a pár prestáva byť imúnny voči vonkajšiemu rušeniu a vlastnému vyžarovaniu.</a:t>
            </a:r>
            <a:endParaRPr lang="sk-SK" dirty="0"/>
          </a:p>
          <a:p>
            <a:pPr lvl="1"/>
            <a:r>
              <a:rPr lang="sk-SK" dirty="0" smtClean="0"/>
              <a:t>Žily majú pri inštalácii byť rozpletené iba na nevyhnutnú dĺžku</a:t>
            </a:r>
          </a:p>
          <a:p>
            <a:pPr lvl="1"/>
            <a:r>
              <a:rPr lang="sk-SK" dirty="0" smtClean="0"/>
              <a:t>Pomer stáčania ovplyvňuje výslednú indukčnú zložku impedancie. Porušenie pomeru napr. pri necitlivej inštalácii (ťah kábla, zauzlenie) vedie k zhoršeniu prenosových vlastností</a:t>
            </a:r>
          </a:p>
        </p:txBody>
      </p:sp>
    </p:spTree>
    <p:extLst>
      <p:ext uri="{BB962C8B-B14F-4D97-AF65-F5344CB8AC3E}">
        <p14:creationId xmlns:p14="http://schemas.microsoft.com/office/powerpoint/2010/main" val="316513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44851"/>
          <a:stretch/>
        </p:blipFill>
        <p:spPr>
          <a:xfrm>
            <a:off x="951561" y="3989719"/>
            <a:ext cx="7240879" cy="2868281"/>
          </a:xfrm>
          <a:prstGeom prst="rect">
            <a:avLst/>
          </a:prstGeom>
        </p:spPr>
      </p:pic>
      <p:sp>
        <p:nvSpPr>
          <p:cNvPr id="131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Metalické médiá – normy pre zapájenie TP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1800" b="1" dirty="0" smtClean="0">
                <a:solidFill>
                  <a:schemeClr val="tx2"/>
                </a:solidFill>
              </a:rPr>
              <a:t>Priamy</a:t>
            </a:r>
            <a:r>
              <a:rPr lang="sk-SK" sz="1800" dirty="0" smtClean="0"/>
              <a:t> kábel (straight-through) má rovnako zapojené oba konce</a:t>
            </a:r>
          </a:p>
          <a:p>
            <a:pPr lvl="1"/>
            <a:r>
              <a:rPr lang="sk-SK" sz="1600" dirty="0" smtClean="0"/>
              <a:t>Používa sa na prepojenie PC ↔ prepínač, PC ↔ WiFi smerovač,</a:t>
            </a:r>
            <a:br>
              <a:rPr lang="sk-SK" sz="1600" dirty="0" smtClean="0"/>
            </a:br>
            <a:r>
              <a:rPr lang="sk-SK" sz="1600" dirty="0" smtClean="0"/>
              <a:t>prepínač ↔ smerovač</a:t>
            </a:r>
            <a:endParaRPr lang="sk-SK" sz="1600" dirty="0" smtClean="0"/>
          </a:p>
          <a:p>
            <a:r>
              <a:rPr lang="sk-SK" sz="1800" b="1" dirty="0" smtClean="0">
                <a:solidFill>
                  <a:schemeClr val="tx2"/>
                </a:solidFill>
              </a:rPr>
              <a:t>Krížený</a:t>
            </a:r>
            <a:r>
              <a:rPr lang="sk-SK" sz="1800" dirty="0" smtClean="0"/>
              <a:t> kábel (crossover) má prekrížené vstupy a výstupy</a:t>
            </a:r>
          </a:p>
          <a:p>
            <a:pPr lvl="1"/>
            <a:r>
              <a:rPr lang="sk-SK" sz="1600" dirty="0" smtClean="0"/>
              <a:t>Používa sa na prepojenie rovnakých zariadení medzi sebou, napr. PC ↔ PC, prepínač ↔ prepínač, smerovač ↔ smerovač</a:t>
            </a:r>
            <a:endParaRPr lang="sk-SK" sz="1600" dirty="0" smtClean="0"/>
          </a:p>
          <a:p>
            <a:r>
              <a:rPr lang="sk-SK" sz="1800" b="1" dirty="0" smtClean="0">
                <a:solidFill>
                  <a:schemeClr val="tx2"/>
                </a:solidFill>
              </a:rPr>
              <a:t>Konzolový</a:t>
            </a:r>
            <a:r>
              <a:rPr lang="sk-SK" sz="1800" dirty="0" smtClean="0">
                <a:solidFill>
                  <a:schemeClr val="tx2"/>
                </a:solidFill>
              </a:rPr>
              <a:t> </a:t>
            </a:r>
            <a:r>
              <a:rPr lang="sk-SK" sz="1800" dirty="0" smtClean="0"/>
              <a:t>kábel (rollover) má zrkadlovo otočené poradie žíl na oboch koncoch</a:t>
            </a:r>
          </a:p>
          <a:p>
            <a:pPr lvl="1"/>
            <a:r>
              <a:rPr lang="sk-SK" sz="1600" dirty="0" smtClean="0"/>
              <a:t>Používa sa výlučne na prístup ku konzolovému portu Cisco zariadení spolu s redukciou medzi COM portom a koncovkou RJ45</a:t>
            </a:r>
            <a:endParaRPr lang="sk-SK" sz="1600" dirty="0" smtClean="0"/>
          </a:p>
        </p:txBody>
      </p:sp>
    </p:spTree>
    <p:extLst>
      <p:ext uri="{BB962C8B-B14F-4D97-AF65-F5344CB8AC3E}">
        <p14:creationId xmlns:p14="http://schemas.microsoft.com/office/powerpoint/2010/main" val="201804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Metalické médiá </a:t>
            </a:r>
            <a:r>
              <a:rPr lang="sk-SK" dirty="0" smtClean="0"/>
              <a:t>– využitie tieneného TP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 smtClean="0"/>
              <a:t>Použitie tieneného TP kábla prináša dodatočné požiadavky</a:t>
            </a:r>
          </a:p>
          <a:p>
            <a:pPr lvl="1"/>
            <a:r>
              <a:rPr lang="sk-SK" dirty="0" smtClean="0"/>
              <a:t>Ak je TP kábel tienený, musia byť tienené všetky inštalačné komponenty – koncovky, zásuvky, prepojovacie panely apod.</a:t>
            </a:r>
          </a:p>
          <a:p>
            <a:pPr lvl="1"/>
            <a:r>
              <a:rPr lang="sk-SK" dirty="0" smtClean="0"/>
              <a:t>Tienenie má byť zapojené súvisle z oboch strán kábla</a:t>
            </a:r>
          </a:p>
          <a:p>
            <a:pPr lvl="1"/>
            <a:r>
              <a:rPr lang="sk-SK" dirty="0" smtClean="0"/>
              <a:t>Ak toto nie je možné zabezpečiť, tienenie má byť zapojené aspoň z jednej strany</a:t>
            </a:r>
          </a:p>
          <a:p>
            <a:pPr lvl="1"/>
            <a:r>
              <a:rPr lang="sk-SK" dirty="0" smtClean="0"/>
              <a:t>Súvislé tienenie medzi dvojicou zariadení môže spôsobiť tok veľkých vyrovnávacích prúdov (potenciály zeme na dvojici zariadení nemusia byť rovnaké) – riziko poškodenia zariadení alebo úrazu. V takom prípade je lepšie tienenie nechať zapojené len na jednom konci</a:t>
            </a:r>
          </a:p>
          <a:p>
            <a:r>
              <a:rPr lang="sk-SK" dirty="0" smtClean="0"/>
              <a:t>TP kabeláž sa podľa svojich prenosových vlasností delí na kvalitatívne triedy označované ako Cat5, Cat5e, Cat6, ...</a:t>
            </a:r>
          </a:p>
          <a:p>
            <a:pPr lvl="1"/>
            <a:r>
              <a:rPr lang="sk-SK" dirty="0" smtClean="0"/>
              <a:t>Čím vyššie číslo, tým kvalitnejší kábel</a:t>
            </a:r>
          </a:p>
          <a:p>
            <a:pPr lvl="1"/>
            <a:r>
              <a:rPr lang="sk-SK" dirty="0" smtClean="0"/>
              <a:t>10 Mbps Ethernet: minimálne Cat3, 100 a 1000 Mbps Ethernet: minimálne Cat5e, 10 Gbps Ethernet: minimálne Cat6a</a:t>
            </a:r>
          </a:p>
        </p:txBody>
      </p:sp>
    </p:spTree>
    <p:extLst>
      <p:ext uri="{BB962C8B-B14F-4D97-AF65-F5344CB8AC3E}">
        <p14:creationId xmlns:p14="http://schemas.microsoft.com/office/powerpoint/2010/main" val="413679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75" y="3176588"/>
            <a:ext cx="5445125" cy="368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Metalické médiá – WAN technológie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Rôzne WAN technológie špecifikujú svoju vlastnú fyzickú vrstvu, ktorá „vyzerá“ výrazne inak ako typické LAN</a:t>
            </a:r>
          </a:p>
          <a:p>
            <a:pPr lvl="1"/>
            <a:r>
              <a:rPr lang="sk-SK" dirty="0" smtClean="0"/>
              <a:t>Obvykle sa totiž jedná o rozhranie voči modemu s osobitným typom sériového komunikačného portu</a:t>
            </a:r>
          </a:p>
          <a:p>
            <a:r>
              <a:rPr lang="sk-SK" dirty="0" smtClean="0"/>
              <a:t>Medzi typické WAN technológie patria</a:t>
            </a:r>
          </a:p>
          <a:p>
            <a:pPr lvl="1"/>
            <a:r>
              <a:rPr lang="sk-SK" dirty="0" smtClean="0"/>
              <a:t>V.35 – používané v našich laboch</a:t>
            </a:r>
          </a:p>
          <a:p>
            <a:pPr lvl="1"/>
            <a:r>
              <a:rPr lang="sk-SK" dirty="0" smtClean="0"/>
              <a:t>X.21 – takisto používané</a:t>
            </a:r>
            <a:br>
              <a:rPr lang="sk-SK" dirty="0" smtClean="0"/>
            </a:br>
            <a:r>
              <a:rPr lang="sk-SK" dirty="0" smtClean="0"/>
              <a:t>v našich laboch</a:t>
            </a:r>
          </a:p>
          <a:p>
            <a:pPr lvl="1"/>
            <a:r>
              <a:rPr lang="sk-SK" dirty="0" smtClean="0"/>
              <a:t>RS-232</a:t>
            </a:r>
          </a:p>
        </p:txBody>
      </p:sp>
    </p:spTree>
    <p:extLst>
      <p:ext uri="{BB962C8B-B14F-4D97-AF65-F5344CB8AC3E}">
        <p14:creationId xmlns:p14="http://schemas.microsoft.com/office/powerpoint/2010/main" val="84328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4"/>
          <a:stretch/>
        </p:blipFill>
        <p:spPr bwMode="auto">
          <a:xfrm>
            <a:off x="2552700" y="2754775"/>
            <a:ext cx="6591300" cy="41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Metalické médiá </a:t>
            </a:r>
            <a:r>
              <a:rPr lang="sk-SK" dirty="0" smtClean="0"/>
              <a:t>– nevýhody</a:t>
            </a:r>
            <a:endParaRPr lang="en-US" dirty="0" smtClean="0"/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Zrejmým problémom všetkých metalických kabelážnych systémov je ich relatívne malá odolnosť voči vonkajšiemu rušeniu</a:t>
            </a:r>
          </a:p>
          <a:p>
            <a:pPr lvl="1"/>
            <a:r>
              <a:rPr lang="sk-SK" sz="1800" dirty="0" smtClean="0"/>
              <a:t>Electro Magnetic Interference (EMI)</a:t>
            </a:r>
          </a:p>
          <a:p>
            <a:pPr lvl="1"/>
            <a:r>
              <a:rPr lang="sk-SK" sz="1800" dirty="0" smtClean="0"/>
              <a:t>Radio Magnetic Interference (RMI)</a:t>
            </a:r>
          </a:p>
          <a:p>
            <a:r>
              <a:rPr lang="sk-SK" sz="2200" dirty="0" smtClean="0"/>
              <a:t>Takisto, metalické vedenia vedú prúd </a:t>
            </a:r>
            <a:r>
              <a:rPr lang="sk-SK" sz="2200" dirty="0" smtClean="0">
                <a:sym typeface="Wingdings" pitchFamily="2" charset="2"/>
              </a:rPr>
              <a:t></a:t>
            </a:r>
          </a:p>
          <a:p>
            <a:pPr lvl="1"/>
            <a:r>
              <a:rPr lang="sk-SK" sz="1800" dirty="0" smtClean="0">
                <a:sym typeface="Wingdings" pitchFamily="2" charset="2"/>
              </a:rPr>
              <a:t>Nebezpečie</a:t>
            </a:r>
            <a:br>
              <a:rPr lang="sk-SK" sz="1800" dirty="0" smtClean="0">
                <a:sym typeface="Wingdings" pitchFamily="2" charset="2"/>
              </a:rPr>
            </a:br>
            <a:r>
              <a:rPr lang="sk-SK" sz="1800" dirty="0" smtClean="0">
                <a:sym typeface="Wingdings" pitchFamily="2" charset="2"/>
              </a:rPr>
              <a:t>úrazu v prípade</a:t>
            </a:r>
            <a:br>
              <a:rPr lang="sk-SK" sz="1800" dirty="0" smtClean="0">
                <a:sym typeface="Wingdings" pitchFamily="2" charset="2"/>
              </a:rPr>
            </a:br>
            <a:r>
              <a:rPr lang="sk-SK" sz="1800" dirty="0" smtClean="0">
                <a:sym typeface="Wingdings" pitchFamily="2" charset="2"/>
              </a:rPr>
              <a:t>prebitia</a:t>
            </a:r>
          </a:p>
          <a:p>
            <a:pPr lvl="1"/>
            <a:r>
              <a:rPr lang="sk-SK" sz="1800" dirty="0" smtClean="0">
                <a:sym typeface="Wingdings" pitchFamily="2" charset="2"/>
              </a:rPr>
              <a:t>Nutnosť oddeliť</a:t>
            </a:r>
            <a:br>
              <a:rPr lang="sk-SK" sz="1800" dirty="0" smtClean="0">
                <a:sym typeface="Wingdings" pitchFamily="2" charset="2"/>
              </a:rPr>
            </a:br>
            <a:r>
              <a:rPr lang="sk-SK" sz="1800" dirty="0" smtClean="0">
                <a:sym typeface="Wingdings" pitchFamily="2" charset="2"/>
              </a:rPr>
              <a:t>dátové vedenia</a:t>
            </a:r>
            <a:br>
              <a:rPr lang="sk-SK" sz="1800" dirty="0" smtClean="0">
                <a:sym typeface="Wingdings" pitchFamily="2" charset="2"/>
              </a:rPr>
            </a:br>
            <a:r>
              <a:rPr lang="sk-SK" sz="1800" dirty="0" smtClean="0">
                <a:sym typeface="Wingdings" pitchFamily="2" charset="2"/>
              </a:rPr>
              <a:t>od napájacích</a:t>
            </a:r>
            <a:br>
              <a:rPr lang="sk-SK" sz="1800" dirty="0" smtClean="0">
                <a:sym typeface="Wingdings" pitchFamily="2" charset="2"/>
              </a:rPr>
            </a:br>
            <a:r>
              <a:rPr lang="sk-SK" sz="1800" dirty="0" smtClean="0">
                <a:sym typeface="Wingdings" pitchFamily="2" charset="2"/>
              </a:rPr>
              <a:t>a silových</a:t>
            </a:r>
          </a:p>
          <a:p>
            <a:pPr lvl="1"/>
            <a:r>
              <a:rPr lang="sk-SK" sz="1800" dirty="0" smtClean="0">
                <a:sym typeface="Wingdings" pitchFamily="2" charset="2"/>
              </a:rPr>
              <a:t>Nepríjemnosti</a:t>
            </a:r>
            <a:br>
              <a:rPr lang="sk-SK" sz="1800" dirty="0" smtClean="0">
                <a:sym typeface="Wingdings" pitchFamily="2" charset="2"/>
              </a:rPr>
            </a:br>
            <a:r>
              <a:rPr lang="sk-SK" sz="1800" dirty="0" smtClean="0">
                <a:sym typeface="Wingdings" pitchFamily="2" charset="2"/>
              </a:rPr>
              <a:t>s potenciálnym</a:t>
            </a:r>
            <a:br>
              <a:rPr lang="sk-SK" sz="1800" dirty="0" smtClean="0">
                <a:sym typeface="Wingdings" pitchFamily="2" charset="2"/>
              </a:rPr>
            </a:br>
            <a:r>
              <a:rPr lang="sk-SK" sz="1800" dirty="0" smtClean="0">
                <a:sym typeface="Wingdings" pitchFamily="2" charset="2"/>
              </a:rPr>
              <a:t>galvanickým</a:t>
            </a:r>
            <a:br>
              <a:rPr lang="sk-SK" sz="1800" dirty="0" smtClean="0">
                <a:sym typeface="Wingdings" pitchFamily="2" charset="2"/>
              </a:rPr>
            </a:br>
            <a:r>
              <a:rPr lang="sk-SK" sz="1800" dirty="0" smtClean="0">
                <a:sym typeface="Wingdings" pitchFamily="2" charset="2"/>
              </a:rPr>
              <a:t>spojením</a:t>
            </a:r>
            <a:br>
              <a:rPr lang="sk-SK" sz="1800" dirty="0" smtClean="0">
                <a:sym typeface="Wingdings" pitchFamily="2" charset="2"/>
              </a:rPr>
            </a:br>
            <a:r>
              <a:rPr lang="sk-SK" sz="1800" dirty="0" smtClean="0">
                <a:sym typeface="Wingdings" pitchFamily="2" charset="2"/>
              </a:rPr>
              <a:t>zariadení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07209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Optické médiá – charakteristika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Optické médiá – sklené alebo plastové vlákna – odstraňujú sériu nevýhod metalických médií</a:t>
            </a:r>
          </a:p>
          <a:p>
            <a:pPr lvl="1"/>
            <a:r>
              <a:rPr lang="sk-SK" dirty="0" smtClean="0"/>
              <a:t>Prenášajú signál vo forme svetelných impulzov istej vlnovej dĺžky, novšie technológie využívajú i rôzne vlnové dĺžky (farby svetla), prípadne polarizované lúče pre viacnásobné využitie vlákna</a:t>
            </a:r>
          </a:p>
          <a:p>
            <a:pPr lvl="1"/>
            <a:r>
              <a:rPr lang="sk-SK" dirty="0" smtClean="0"/>
              <a:t>Nie sú ovplyvňované vonkajším rušením, ani rušenie nevyžarujú</a:t>
            </a:r>
          </a:p>
          <a:p>
            <a:pPr lvl="1"/>
            <a:r>
              <a:rPr lang="sk-SK" dirty="0" smtClean="0"/>
              <a:t>Sú elektricky nevodivé, čím riešia sériu problémov</a:t>
            </a:r>
          </a:p>
          <a:p>
            <a:pPr lvl="1"/>
            <a:r>
              <a:rPr lang="sk-SK" dirty="0" smtClean="0"/>
              <a:t>Majú vo všeobecnosti väčší dosah než metalické médiá</a:t>
            </a:r>
          </a:p>
          <a:p>
            <a:pPr lvl="1"/>
            <a:r>
              <a:rPr lang="sk-SK" dirty="0" smtClean="0"/>
              <a:t>Dosiahnuteľné rýchlosti sú podstatne väčšie</a:t>
            </a:r>
          </a:p>
          <a:p>
            <a:r>
              <a:rPr lang="sk-SK" dirty="0" smtClean="0"/>
              <a:t>Samozrejme, majú svoje vlastné nevýhody</a:t>
            </a:r>
          </a:p>
          <a:p>
            <a:pPr lvl="1"/>
            <a:r>
              <a:rPr lang="sk-SK" dirty="0" smtClean="0"/>
              <a:t>Médium, najmä jeho inštalácia, sú drahšie a náročnejšie</a:t>
            </a:r>
          </a:p>
          <a:p>
            <a:pPr lvl="1"/>
            <a:r>
              <a:rPr lang="sk-SK" dirty="0" smtClean="0"/>
              <a:t>Údržba má precíznejšie požiadavky než pri metalických médiách</a:t>
            </a:r>
          </a:p>
          <a:p>
            <a:pPr lvl="1"/>
            <a:r>
              <a:rPr lang="sk-SK" dirty="0" smtClean="0"/>
              <a:t>Médium je citlivejšie na hrubé mechanické zásahy, ako aj na nedodržanie predpísaných parametrov pri inštalácii</a:t>
            </a:r>
            <a:endParaRPr lang="sk-SK" dirty="0" smtClean="0"/>
          </a:p>
        </p:txBody>
      </p:sp>
    </p:spTree>
    <p:extLst>
      <p:ext uri="{BB962C8B-B14F-4D97-AF65-F5344CB8AC3E}">
        <p14:creationId xmlns:p14="http://schemas.microsoft.com/office/powerpoint/2010/main" val="11405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2"/>
          <a:stretch/>
        </p:blipFill>
        <p:spPr>
          <a:xfrm>
            <a:off x="3923928" y="4614224"/>
            <a:ext cx="5220072" cy="224377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Optické médiá – </a:t>
            </a:r>
            <a:r>
              <a:rPr lang="sk-SK" dirty="0" smtClean="0"/>
              <a:t>štruktúra vlákna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Optické vlákno má tri základné časti</a:t>
            </a:r>
          </a:p>
          <a:p>
            <a:pPr lvl="1"/>
            <a:r>
              <a:rPr lang="sk-SK" sz="1800" dirty="0" smtClean="0"/>
              <a:t>Core – jadro, opticky aktívna časť</a:t>
            </a:r>
          </a:p>
          <a:p>
            <a:pPr lvl="1"/>
            <a:r>
              <a:rPr lang="sk-SK" sz="1800" dirty="0" smtClean="0"/>
              <a:t>Cladding – plášť</a:t>
            </a:r>
          </a:p>
          <a:p>
            <a:pPr lvl="1"/>
            <a:r>
              <a:rPr lang="sk-SK" sz="1800" dirty="0" smtClean="0"/>
              <a:t>Buffer – ochranný obal vlákna</a:t>
            </a:r>
          </a:p>
          <a:p>
            <a:r>
              <a:rPr lang="sk-SK" sz="2000" dirty="0" smtClean="0"/>
              <a:t>Viaceré vlákna môžu byť v kábli potiahnuté ďalšou vrstvou tzv. primárnej ochrany, prípadne uložené v trubičkách. Celý kábel je chránený kevlarom a vonkajším obalom</a:t>
            </a:r>
          </a:p>
          <a:p>
            <a:r>
              <a:rPr lang="sk-SK" sz="2000" dirty="0" smtClean="0"/>
              <a:t>Väčšina technológií vyžaduje použitie dvoch vláken pre obojsmernú komunikáciu, avšak už niekoľko rokov existujú aj technológie, ktoré</a:t>
            </a:r>
            <a:br>
              <a:rPr lang="sk-SK" sz="2000" dirty="0" smtClean="0"/>
            </a:br>
            <a:r>
              <a:rPr lang="sk-SK" sz="2000" dirty="0" smtClean="0"/>
              <a:t>umožňujú pre obojsmernú komunikáciu využiť len jedno vlákno</a:t>
            </a:r>
          </a:p>
          <a:p>
            <a:pPr lvl="1"/>
            <a:r>
              <a:rPr lang="sk-SK" sz="1800" dirty="0" smtClean="0"/>
              <a:t>Využitie viacerých vlnových</a:t>
            </a:r>
            <a:br>
              <a:rPr lang="sk-SK" sz="1800" dirty="0" smtClean="0"/>
            </a:br>
            <a:r>
              <a:rPr lang="sk-SK" sz="1800" dirty="0" smtClean="0"/>
              <a:t>dĺžok svetla, jedna dĺžka pre</a:t>
            </a:r>
            <a:br>
              <a:rPr lang="sk-SK" sz="1800" dirty="0" smtClean="0"/>
            </a:br>
            <a:r>
              <a:rPr lang="sk-SK" sz="1800" dirty="0" smtClean="0"/>
              <a:t>jeden smer komunikácie</a:t>
            </a:r>
            <a:endParaRPr lang="sk-SK" sz="1800" dirty="0"/>
          </a:p>
        </p:txBody>
      </p:sp>
    </p:spTree>
    <p:extLst>
      <p:ext uri="{BB962C8B-B14F-4D97-AF65-F5344CB8AC3E}">
        <p14:creationId xmlns:p14="http://schemas.microsoft.com/office/powerpoint/2010/main" val="381019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Optické médiá – </a:t>
            </a:r>
            <a:r>
              <a:rPr lang="sk-SK" dirty="0" smtClean="0"/>
              <a:t>modalita vlákna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Podľa priemeru jadra vlákna sa rozlišujú dva druhy</a:t>
            </a:r>
          </a:p>
          <a:p>
            <a:pPr lvl="1"/>
            <a:r>
              <a:rPr lang="sk-SK" sz="1800" dirty="0" smtClean="0"/>
              <a:t>Jednovidové (single mode) – priemer 9 um</a:t>
            </a:r>
          </a:p>
          <a:p>
            <a:pPr lvl="1"/>
            <a:r>
              <a:rPr lang="sk-SK" sz="1800" dirty="0" smtClean="0"/>
              <a:t>Viacvidové (multimode) – priemer 50 um alebo 62.5 </a:t>
            </a:r>
            <a:r>
              <a:rPr lang="sk-SK" sz="1800" dirty="0" smtClean="0"/>
              <a:t>um</a:t>
            </a:r>
          </a:p>
          <a:p>
            <a:pPr lvl="1"/>
            <a:r>
              <a:rPr lang="sk-SK" sz="1800" dirty="0" smtClean="0"/>
              <a:t>Plášť (cladding) má vždy priemer 125 um</a:t>
            </a:r>
            <a:endParaRPr lang="sk-SK" sz="1800" dirty="0" smtClean="0"/>
          </a:p>
          <a:p>
            <a:r>
              <a:rPr lang="sk-SK" sz="2000" dirty="0" smtClean="0"/>
              <a:t>Jednovidové vlákna prenášajú len jeden mód šírenia svetla</a:t>
            </a:r>
          </a:p>
          <a:p>
            <a:pPr lvl="1"/>
            <a:r>
              <a:rPr lang="sk-SK" sz="1800" dirty="0" smtClean="0"/>
              <a:t>Zjednodušene možné vysvetliť ako </a:t>
            </a:r>
            <a:r>
              <a:rPr lang="sk-SK" sz="1800" dirty="0" smtClean="0"/>
              <a:t>jedna „trajektória svetla cez vlákno“</a:t>
            </a:r>
          </a:p>
          <a:p>
            <a:pPr lvl="1"/>
            <a:r>
              <a:rPr lang="sk-SK" sz="1800" dirty="0" smtClean="0"/>
              <a:t>Majú výrazne lepšie prenosové vlastnosti a dosahujú sa pomocou nich vzdialenosti až rádovo desiatok km</a:t>
            </a:r>
          </a:p>
          <a:p>
            <a:pPr lvl="1"/>
            <a:r>
              <a:rPr lang="sk-SK" sz="1800" dirty="0" smtClean="0"/>
              <a:t>Technológia </a:t>
            </a:r>
            <a:r>
              <a:rPr lang="sk-SK" sz="1800" dirty="0" smtClean="0"/>
              <a:t>výroby kábla a </a:t>
            </a:r>
            <a:r>
              <a:rPr lang="sk-SK" sz="1800" dirty="0" smtClean="0"/>
              <a:t>koncových rozhraní </a:t>
            </a:r>
            <a:r>
              <a:rPr lang="sk-SK" sz="1800" dirty="0" smtClean="0"/>
              <a:t>(transceiverov) je </a:t>
            </a:r>
            <a:r>
              <a:rPr lang="sk-SK" sz="1800" dirty="0" smtClean="0"/>
              <a:t>drahšia,</a:t>
            </a:r>
            <a:br>
              <a:rPr lang="sk-SK" sz="1800" dirty="0" smtClean="0"/>
            </a:br>
            <a:r>
              <a:rPr lang="sk-SK" sz="1800" dirty="0" smtClean="0"/>
              <a:t>rovnako </a:t>
            </a:r>
            <a:r>
              <a:rPr lang="sk-SK" sz="1800" dirty="0" smtClean="0"/>
              <a:t>aj nároky na správnu </a:t>
            </a:r>
            <a:r>
              <a:rPr lang="sk-SK" sz="1800" dirty="0" smtClean="0"/>
              <a:t>inštaláciu</a:t>
            </a:r>
          </a:p>
          <a:p>
            <a:r>
              <a:rPr lang="sk-SK" sz="2000" dirty="0" smtClean="0"/>
              <a:t>Viacvidové vlákna prenášajú niekoľko módov šírenia svetla</a:t>
            </a:r>
          </a:p>
          <a:p>
            <a:pPr lvl="1"/>
            <a:r>
              <a:rPr lang="sk-SK" sz="1800" dirty="0" smtClean="0"/>
              <a:t>Majú </a:t>
            </a:r>
            <a:r>
              <a:rPr lang="sk-SK" sz="1800" dirty="0" smtClean="0"/>
              <a:t>väčší útlm a horšie prenosové vlastnosti, avšak sú lacnejšie vrátane transceiverov</a:t>
            </a:r>
          </a:p>
          <a:p>
            <a:pPr lvl="1"/>
            <a:r>
              <a:rPr lang="sk-SK" sz="1800" dirty="0" smtClean="0"/>
              <a:t>Dosah je rádovo v stovkách </a:t>
            </a:r>
            <a:r>
              <a:rPr lang="sk-SK" sz="1800" dirty="0" smtClean="0"/>
              <a:t>metrov</a:t>
            </a:r>
            <a:endParaRPr lang="sk-SK" sz="1800" dirty="0" smtClean="0"/>
          </a:p>
        </p:txBody>
      </p:sp>
    </p:spTree>
    <p:extLst>
      <p:ext uri="{BB962C8B-B14F-4D97-AF65-F5344CB8AC3E}">
        <p14:creationId xmlns:p14="http://schemas.microsoft.com/office/powerpoint/2010/main" val="40349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Optické médiá – modalita vlákna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17078"/>
            <a:ext cx="8496300" cy="486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5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Otvorené a proprietárne protokoly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 smtClean="0"/>
              <a:t>Protokoly sa zvyknú podľa svojho pôvodu a dostupnosti rozlišovať na </a:t>
            </a:r>
            <a:r>
              <a:rPr lang="sk-SK" dirty="0" smtClean="0">
                <a:solidFill>
                  <a:schemeClr val="tx2"/>
                </a:solidFill>
              </a:rPr>
              <a:t>proprietárne</a:t>
            </a:r>
            <a:r>
              <a:rPr lang="sk-SK" dirty="0" smtClean="0"/>
              <a:t> a </a:t>
            </a:r>
            <a:r>
              <a:rPr lang="sk-SK" dirty="0" smtClean="0">
                <a:solidFill>
                  <a:schemeClr val="tx2"/>
                </a:solidFill>
              </a:rPr>
              <a:t>otvorené</a:t>
            </a:r>
          </a:p>
          <a:p>
            <a:r>
              <a:rPr lang="sk-SK" dirty="0" smtClean="0"/>
              <a:t>Proprietárny protokol</a:t>
            </a:r>
          </a:p>
          <a:p>
            <a:pPr lvl="1"/>
            <a:r>
              <a:rPr lang="sk-SK" dirty="0" smtClean="0"/>
              <a:t>Protokol, ktorý si jeho výrobca chráni ako intelektuálne vlastníctvo</a:t>
            </a:r>
          </a:p>
          <a:p>
            <a:pPr lvl="2"/>
            <a:r>
              <a:rPr lang="sk-SK" dirty="0"/>
              <a:t>N</a:t>
            </a:r>
            <a:r>
              <a:rPr lang="sk-SK" dirty="0" smtClean="0"/>
              <a:t>ezverejnil jeho popis, prípadne</a:t>
            </a:r>
          </a:p>
          <a:p>
            <a:pPr lvl="2"/>
            <a:r>
              <a:rPr lang="sk-SK" dirty="0" smtClean="0"/>
              <a:t>Jeho časti alebo celý protokol si patentoval, prípadne</a:t>
            </a:r>
          </a:p>
          <a:p>
            <a:pPr lvl="2"/>
            <a:r>
              <a:rPr lang="sk-SK" dirty="0"/>
              <a:t>P</a:t>
            </a:r>
            <a:r>
              <a:rPr lang="sk-SK" dirty="0" smtClean="0"/>
              <a:t>ožaduje za jeho používanie či implementáciu poplatky</a:t>
            </a:r>
          </a:p>
          <a:p>
            <a:pPr lvl="1"/>
            <a:r>
              <a:rPr lang="sk-SK" dirty="0" smtClean="0"/>
              <a:t>Typické firemné protokoly konkrétnych výrobcov</a:t>
            </a:r>
          </a:p>
          <a:p>
            <a:r>
              <a:rPr lang="sk-SK" dirty="0" smtClean="0"/>
              <a:t>Otvorený protokol</a:t>
            </a:r>
          </a:p>
          <a:p>
            <a:pPr lvl="1"/>
            <a:r>
              <a:rPr lang="sk-SK" dirty="0" smtClean="0"/>
              <a:t>Protokol, popis ktorého je voľne k dispozícii (nie nevyhnutne zadarmo) a ktorý môže slobodne implementovať akýkoľvek výrobca</a:t>
            </a:r>
          </a:p>
          <a:p>
            <a:pPr lvl="1"/>
            <a:r>
              <a:rPr lang="sk-SK" dirty="0" smtClean="0"/>
              <a:t>Otvorené protokoly sú najčastejšie dielom tzv. štandardizačných alebo normalizačných organizácií (IEEE, ISO, ITU-T, ETSI, IETF, ...)</a:t>
            </a:r>
          </a:p>
          <a:p>
            <a:pPr lvl="1"/>
            <a:r>
              <a:rPr lang="sk-SK" dirty="0" smtClean="0"/>
              <a:t>Používanie otvorených protokolov by malo byť preferované, pretože umožňuje kompatibilitu zariadení rôznych výrobcov</a:t>
            </a:r>
          </a:p>
        </p:txBody>
      </p:sp>
    </p:spTree>
    <p:extLst>
      <p:ext uri="{BB962C8B-B14F-4D97-AF65-F5344CB8AC3E}">
        <p14:creationId xmlns:p14="http://schemas.microsoft.com/office/powerpoint/2010/main" val="11156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77"/>
          <a:stretch/>
        </p:blipFill>
        <p:spPr bwMode="auto">
          <a:xfrm>
            <a:off x="3325194" y="3501008"/>
            <a:ext cx="5818806" cy="335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Bezdrôtové médiá</a:t>
            </a:r>
            <a:endParaRPr lang="en-US" dirty="0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Ideou „bezdrôtových“ médií je prenos informácií vo forme elektromagnetického žiarenia</a:t>
            </a:r>
          </a:p>
          <a:p>
            <a:pPr lvl="1"/>
            <a:r>
              <a:rPr lang="sk-SK" dirty="0" smtClean="0"/>
              <a:t>Jeden z najstarších spôsobov elektronickej komunikácie vôbec</a:t>
            </a:r>
          </a:p>
          <a:p>
            <a:r>
              <a:rPr lang="sk-SK" dirty="0" smtClean="0"/>
              <a:t>Súčasné bezdrôtové technológie patria do niektorej </a:t>
            </a:r>
            <a:r>
              <a:rPr lang="sk-SK" dirty="0" smtClean="0"/>
              <a:t>z nasledujúcich </a:t>
            </a:r>
            <a:r>
              <a:rPr lang="sk-SK" dirty="0" smtClean="0"/>
              <a:t>skupín:</a:t>
            </a:r>
          </a:p>
          <a:p>
            <a:pPr lvl="1"/>
            <a:r>
              <a:rPr lang="sk-SK" dirty="0" smtClean="0"/>
              <a:t>802.11: WiFi siete alebo Wireless LAN</a:t>
            </a:r>
          </a:p>
          <a:p>
            <a:pPr lvl="1"/>
            <a:r>
              <a:rPr lang="sk-SK" dirty="0" smtClean="0"/>
              <a:t>802.15: Bluetooth</a:t>
            </a:r>
          </a:p>
          <a:p>
            <a:pPr lvl="1"/>
            <a:r>
              <a:rPr lang="sk-SK" dirty="0" smtClean="0"/>
              <a:t>802.16: WiMAX</a:t>
            </a:r>
          </a:p>
          <a:p>
            <a:pPr lvl="1"/>
            <a:r>
              <a:rPr lang="sk-SK" dirty="0" smtClean="0"/>
              <a:t>GSM, GPRS, </a:t>
            </a:r>
            <a:r>
              <a:rPr lang="sk-SK" dirty="0" smtClean="0"/>
              <a:t>EDGE</a:t>
            </a:r>
          </a:p>
          <a:p>
            <a:pPr lvl="1"/>
            <a:r>
              <a:rPr lang="sk-SK" dirty="0" smtClean="0"/>
              <a:t>LTE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6619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Bezdrôtové médiá – štandardy 802.11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831225"/>
              </p:ext>
            </p:extLst>
          </p:nvPr>
        </p:nvGraphicFramePr>
        <p:xfrm>
          <a:off x="611596" y="1412775"/>
          <a:ext cx="7920808" cy="4998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48"/>
                <a:gridCol w="2016224"/>
                <a:gridCol w="2268234"/>
                <a:gridCol w="1980202"/>
              </a:tblGrid>
              <a:tr h="1012344">
                <a:tc>
                  <a:txBody>
                    <a:bodyPr/>
                    <a:lstStyle/>
                    <a:p>
                      <a:pPr algn="ctr"/>
                      <a:r>
                        <a:rPr lang="sk-SK" sz="1800" dirty="0" smtClean="0"/>
                        <a:t>Štandard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 smtClean="0"/>
                        <a:t>Maximálna rýchlosť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 smtClean="0"/>
                        <a:t>Frekvenčné pásmo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 smtClean="0"/>
                        <a:t>Spätná kompatibilita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</a:tr>
              <a:tr h="586518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802.11a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54 </a:t>
                      </a:r>
                      <a:r>
                        <a:rPr lang="en-CA" sz="1400" dirty="0" smtClean="0"/>
                        <a:t>Mb</a:t>
                      </a:r>
                      <a:r>
                        <a:rPr lang="sk-SK" sz="1400" dirty="0" smtClean="0"/>
                        <a:t>/</a:t>
                      </a:r>
                      <a:r>
                        <a:rPr lang="en-CA" sz="1400" dirty="0" smtClean="0"/>
                        <a:t>s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5 GHz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400" dirty="0" smtClean="0"/>
                        <a:t>Žiadna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</a:tr>
              <a:tr h="586518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802.11b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11 </a:t>
                      </a:r>
                      <a:r>
                        <a:rPr lang="en-CA" sz="1400" dirty="0" smtClean="0"/>
                        <a:t>Mb</a:t>
                      </a:r>
                      <a:r>
                        <a:rPr lang="sk-SK" sz="1400" dirty="0" smtClean="0"/>
                        <a:t>/</a:t>
                      </a:r>
                      <a:r>
                        <a:rPr lang="en-CA" sz="1400" dirty="0" smtClean="0"/>
                        <a:t>s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2.4 GHz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400" dirty="0" smtClean="0"/>
                        <a:t>Žiadna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</a:tr>
              <a:tr h="586518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802.11g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54 </a:t>
                      </a:r>
                      <a:r>
                        <a:rPr lang="en-CA" sz="1400" dirty="0" smtClean="0"/>
                        <a:t>Mb</a:t>
                      </a:r>
                      <a:r>
                        <a:rPr lang="sk-SK" sz="1400" dirty="0" smtClean="0"/>
                        <a:t>/</a:t>
                      </a:r>
                      <a:r>
                        <a:rPr lang="en-CA" sz="1400" dirty="0" smtClean="0"/>
                        <a:t>s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2.4 GHz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802.11b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</a:tr>
              <a:tr h="587389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802.11n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600 </a:t>
                      </a:r>
                      <a:r>
                        <a:rPr lang="en-CA" sz="1400" dirty="0" smtClean="0"/>
                        <a:t>Mb</a:t>
                      </a:r>
                      <a:r>
                        <a:rPr lang="sk-SK" sz="1400" dirty="0" smtClean="0"/>
                        <a:t>/</a:t>
                      </a:r>
                      <a:r>
                        <a:rPr lang="en-CA" sz="1400" dirty="0" smtClean="0"/>
                        <a:t>s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2.4 GHz </a:t>
                      </a:r>
                      <a:r>
                        <a:rPr lang="sk-SK" sz="1400" dirty="0" smtClean="0"/>
                        <a:t>alebo </a:t>
                      </a:r>
                      <a:r>
                        <a:rPr lang="en-CA" sz="1400" dirty="0" smtClean="0"/>
                        <a:t>5 </a:t>
                      </a:r>
                      <a:r>
                        <a:rPr lang="en-CA" sz="1400" dirty="0" smtClean="0"/>
                        <a:t>GHz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802.11b/g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</a:tr>
              <a:tr h="819516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802.11ac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 1.3 </a:t>
                      </a:r>
                      <a:r>
                        <a:rPr lang="en-CA" sz="1400" dirty="0" smtClean="0"/>
                        <a:t>Gb</a:t>
                      </a:r>
                      <a:r>
                        <a:rPr lang="sk-SK" sz="1400" dirty="0" smtClean="0"/>
                        <a:t>/</a:t>
                      </a:r>
                      <a:r>
                        <a:rPr lang="en-CA" sz="1400" dirty="0" smtClean="0"/>
                        <a:t>s</a:t>
                      </a:r>
                      <a:endParaRPr lang="en-CA" sz="1400" dirty="0" smtClean="0"/>
                    </a:p>
                    <a:p>
                      <a:pPr algn="ctr"/>
                      <a:r>
                        <a:rPr lang="en-CA" sz="1400" dirty="0" smtClean="0"/>
                        <a:t>(1300 </a:t>
                      </a:r>
                      <a:r>
                        <a:rPr lang="en-CA" sz="1400" dirty="0" smtClean="0"/>
                        <a:t>Mb</a:t>
                      </a:r>
                      <a:r>
                        <a:rPr lang="sk-SK" sz="1400" dirty="0" smtClean="0"/>
                        <a:t>/</a:t>
                      </a:r>
                      <a:r>
                        <a:rPr lang="en-CA" sz="1400" dirty="0" smtClean="0"/>
                        <a:t>s</a:t>
                      </a:r>
                      <a:r>
                        <a:rPr lang="en-CA" sz="1400" dirty="0" smtClean="0"/>
                        <a:t>)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2.4 </a:t>
                      </a:r>
                      <a:r>
                        <a:rPr lang="en-CA" sz="1400" dirty="0" smtClean="0"/>
                        <a:t>GHz</a:t>
                      </a:r>
                      <a:r>
                        <a:rPr lang="sk-SK" sz="1400" baseline="0" dirty="0" smtClean="0"/>
                        <a:t> </a:t>
                      </a:r>
                      <a:r>
                        <a:rPr lang="sk-SK" sz="1400" dirty="0" smtClean="0"/>
                        <a:t>a </a:t>
                      </a:r>
                      <a:r>
                        <a:rPr lang="en-CA" sz="1400" dirty="0" smtClean="0"/>
                        <a:t>5.5 </a:t>
                      </a:r>
                      <a:r>
                        <a:rPr lang="en-CA" sz="1400" dirty="0" smtClean="0"/>
                        <a:t>GHz 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802.11b/g/n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</a:tr>
              <a:tr h="819516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802.11ad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7 </a:t>
                      </a:r>
                      <a:r>
                        <a:rPr lang="en-CA" sz="1400" dirty="0" smtClean="0"/>
                        <a:t>Gb</a:t>
                      </a:r>
                      <a:r>
                        <a:rPr lang="sk-SK" sz="1400" dirty="0" smtClean="0"/>
                        <a:t>/</a:t>
                      </a:r>
                      <a:r>
                        <a:rPr lang="en-CA" sz="1400" dirty="0" smtClean="0"/>
                        <a:t>s</a:t>
                      </a:r>
                      <a:endParaRPr lang="en-CA" sz="1400" dirty="0" smtClean="0"/>
                    </a:p>
                    <a:p>
                      <a:pPr algn="ctr"/>
                      <a:r>
                        <a:rPr lang="en-CA" sz="1400" dirty="0" smtClean="0"/>
                        <a:t>(7000 </a:t>
                      </a:r>
                      <a:r>
                        <a:rPr lang="en-CA" sz="1400" dirty="0" smtClean="0"/>
                        <a:t>Mb</a:t>
                      </a:r>
                      <a:r>
                        <a:rPr lang="sk-SK" sz="1400" dirty="0" smtClean="0"/>
                        <a:t>/</a:t>
                      </a:r>
                      <a:r>
                        <a:rPr lang="en-CA" sz="1400" dirty="0" smtClean="0"/>
                        <a:t>s</a:t>
                      </a:r>
                      <a:r>
                        <a:rPr lang="en-CA" sz="1400" dirty="0" smtClean="0"/>
                        <a:t>)</a:t>
                      </a:r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2.4 GHz, 5 GHz </a:t>
                      </a:r>
                      <a:r>
                        <a:rPr lang="sk-SK" sz="1400" dirty="0" smtClean="0"/>
                        <a:t>a </a:t>
                      </a:r>
                      <a:r>
                        <a:rPr lang="en-CA" sz="1400" dirty="0" smtClean="0"/>
                        <a:t>60 </a:t>
                      </a:r>
                      <a:r>
                        <a:rPr lang="en-CA" sz="1400" dirty="0" smtClean="0"/>
                        <a:t>GHz 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802.11b/g/n/ac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363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Bezdrôtové </a:t>
            </a:r>
            <a:r>
              <a:rPr lang="sk-SK" dirty="0" smtClean="0"/>
              <a:t>médiá – komponenty WiFi sietí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Typické komponenty WiFi sietí sú</a:t>
            </a:r>
          </a:p>
          <a:p>
            <a:pPr lvl="1"/>
            <a:r>
              <a:rPr lang="sk-SK" dirty="0" smtClean="0"/>
              <a:t>Prístupové body (access </a:t>
            </a:r>
            <a:r>
              <a:rPr lang="sk-SK" dirty="0" smtClean="0"/>
              <a:t>points)</a:t>
            </a:r>
            <a:endParaRPr lang="sk-SK" dirty="0" smtClean="0"/>
          </a:p>
          <a:p>
            <a:pPr lvl="2"/>
            <a:r>
              <a:rPr lang="sk-SK" dirty="0" smtClean="0"/>
              <a:t>Umožňujú klientom komunikovať medzi sebou a pripájajú bezdrôtovú bunku k pevnej sieti</a:t>
            </a:r>
          </a:p>
          <a:p>
            <a:pPr lvl="1"/>
            <a:r>
              <a:rPr lang="sk-SK" dirty="0" smtClean="0"/>
              <a:t>Mosty (bridges)</a:t>
            </a:r>
          </a:p>
          <a:p>
            <a:pPr lvl="2"/>
            <a:r>
              <a:rPr lang="sk-SK" dirty="0" smtClean="0"/>
              <a:t>Prepájajú dve oddelené pevné siete bezdrôtovým prepojom</a:t>
            </a:r>
          </a:p>
          <a:p>
            <a:pPr lvl="2"/>
            <a:r>
              <a:rPr lang="sk-SK" dirty="0" smtClean="0"/>
              <a:t>Nie sú určené pre pripájanie klientov</a:t>
            </a:r>
          </a:p>
          <a:p>
            <a:pPr lvl="1"/>
            <a:r>
              <a:rPr lang="sk-SK" dirty="0" smtClean="0"/>
              <a:t>Opakovače (repeaters)</a:t>
            </a:r>
          </a:p>
          <a:p>
            <a:pPr lvl="2"/>
            <a:r>
              <a:rPr lang="sk-SK" dirty="0" smtClean="0"/>
              <a:t>Zosilňujú a preposielajú zachytený signál, čím zväčšujú dosah bezdrôtovej bunky</a:t>
            </a:r>
          </a:p>
          <a:p>
            <a:pPr lvl="1"/>
            <a:r>
              <a:rPr lang="sk-SK" dirty="0" smtClean="0"/>
              <a:t>Klienti</a:t>
            </a:r>
          </a:p>
          <a:p>
            <a:pPr lvl="2"/>
            <a:r>
              <a:rPr lang="sk-SK" dirty="0" smtClean="0"/>
              <a:t>Používatelia bezdrôtovej bunky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44907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Bezdrôtové </a:t>
            </a:r>
            <a:r>
              <a:rPr lang="sk-SK" dirty="0" smtClean="0"/>
              <a:t>médiá – výhody a nevýhody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Výhody bezdrôtových médií sú zrejmé</a:t>
            </a:r>
          </a:p>
          <a:p>
            <a:pPr lvl="1"/>
            <a:r>
              <a:rPr lang="sk-SK" dirty="0" smtClean="0"/>
              <a:t>Mobilita</a:t>
            </a:r>
          </a:p>
          <a:p>
            <a:pPr lvl="1"/>
            <a:r>
              <a:rPr lang="sk-SK" dirty="0" smtClean="0"/>
              <a:t>Plošné pokrytie</a:t>
            </a:r>
          </a:p>
          <a:p>
            <a:pPr lvl="1"/>
            <a:r>
              <a:rPr lang="sk-SK" dirty="0" smtClean="0"/>
              <a:t>Operatívnosť, flexibilita</a:t>
            </a:r>
          </a:p>
          <a:p>
            <a:r>
              <a:rPr lang="sk-SK" dirty="0" smtClean="0"/>
              <a:t>... a nevýhody tiež</a:t>
            </a:r>
          </a:p>
          <a:p>
            <a:pPr lvl="1"/>
            <a:r>
              <a:rPr lang="sk-SK" dirty="0" smtClean="0"/>
              <a:t>Ľahkosť odpočúvania komunikácie</a:t>
            </a:r>
          </a:p>
          <a:p>
            <a:pPr lvl="1"/>
            <a:r>
              <a:rPr lang="sk-SK" dirty="0" smtClean="0"/>
              <a:t>Ťažkosti s vystopovaním polohy možného útočníka</a:t>
            </a:r>
          </a:p>
          <a:p>
            <a:pPr lvl="1"/>
            <a:r>
              <a:rPr lang="sk-SK" dirty="0" smtClean="0"/>
              <a:t>Prakticky nemožné obmedziť šírenie signálu</a:t>
            </a:r>
          </a:p>
          <a:p>
            <a:pPr lvl="1"/>
            <a:r>
              <a:rPr lang="sk-SK" dirty="0" smtClean="0"/>
              <a:t>Výkon siete premenlivý podľa aktuálnych podmienok prostredia</a:t>
            </a:r>
          </a:p>
          <a:p>
            <a:pPr lvl="1"/>
            <a:r>
              <a:rPr lang="sk-SK" dirty="0" smtClean="0"/>
              <a:t>Principiálne zdieľané kolízne médium s poloduplexnou prevádzkou</a:t>
            </a:r>
          </a:p>
          <a:p>
            <a:r>
              <a:rPr lang="sk-SK" dirty="0" smtClean="0"/>
              <a:t>Bezdrôtové siete nemajú mať ambíciu nahradiť pevné siete, ale predĺžiť ich dosah tam, kde by inštalácia pevnej siete bola neúmerne zdĺhavá, náročná a neefektívna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65150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0"/>
            <a:ext cx="4800600" cy="3124200"/>
          </a:xfrm>
          <a:prstGeom prst="rect">
            <a:avLst/>
          </a:prstGeom>
          <a:solidFill>
            <a:srgbClr val="015F8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k-SK"/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title"/>
          </p:nvPr>
        </p:nvSpPr>
        <p:spPr>
          <a:xfrm>
            <a:off x="293688" y="1089025"/>
            <a:ext cx="3551237" cy="838200"/>
          </a:xfrm>
          <a:noFill/>
        </p:spPr>
        <p:txBody>
          <a:bodyPr anchor="ctr">
            <a:normAutofit/>
          </a:bodyPr>
          <a:lstStyle/>
          <a:p>
            <a:pPr eaLnBrk="1" hangingPunct="1"/>
            <a:r>
              <a:rPr lang="sk-SK" sz="2800" dirty="0" smtClean="0">
                <a:solidFill>
                  <a:schemeClr val="bg1"/>
                </a:solidFill>
              </a:rPr>
              <a:t>Linková vrstva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  <p:pic>
        <p:nvPicPr>
          <p:cNvPr id="9220" name="Picture 4" descr="MAE294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0"/>
            <a:ext cx="4687887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1438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7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50" y="2563812"/>
            <a:ext cx="6140450" cy="429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13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Úlohy linkovej vrstvy</a:t>
            </a:r>
            <a:endParaRPr lang="en-US" dirty="0"/>
          </a:p>
        </p:txBody>
      </p:sp>
      <p:sp>
        <p:nvSpPr>
          <p:cNvPr id="101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Linková vrstva umožňuje komunikáciu susedných uzlov nad spoločným médiom</a:t>
            </a:r>
          </a:p>
          <a:p>
            <a:pPr lvl="1"/>
            <a:r>
              <a:rPr lang="sk-SK" dirty="0" smtClean="0"/>
              <a:t>Komunikácia dvoch alebo viacerých navzájom prepojených sieťových rozhraní  toho istého typu pomocou rámcov</a:t>
            </a:r>
          </a:p>
          <a:p>
            <a:r>
              <a:rPr lang="sk-SK" dirty="0" smtClean="0"/>
              <a:t>Úlohy linkovej vrstvy</a:t>
            </a:r>
          </a:p>
          <a:p>
            <a:pPr lvl="1"/>
            <a:r>
              <a:rPr lang="sk-SK" dirty="0" smtClean="0"/>
              <a:t>Adresovanie uzlov</a:t>
            </a:r>
          </a:p>
          <a:p>
            <a:pPr lvl="1"/>
            <a:r>
              <a:rPr lang="sk-SK" dirty="0" smtClean="0"/>
              <a:t>Riadenie prístupu k médiu</a:t>
            </a:r>
          </a:p>
          <a:p>
            <a:pPr lvl="1"/>
            <a:r>
              <a:rPr lang="sk-SK" dirty="0" smtClean="0"/>
              <a:t>Prenos dát nad médiom</a:t>
            </a:r>
          </a:p>
          <a:p>
            <a:pPr lvl="1"/>
            <a:r>
              <a:rPr lang="sk-SK" dirty="0" smtClean="0"/>
              <a:t>Multiplexovanie prístupu</a:t>
            </a:r>
            <a:br>
              <a:rPr lang="sk-SK" dirty="0" smtClean="0"/>
            </a:br>
            <a:r>
              <a:rPr lang="sk-SK" dirty="0" smtClean="0"/>
              <a:t>pomocou rámcovania</a:t>
            </a:r>
          </a:p>
          <a:p>
            <a:pPr lvl="1"/>
            <a:r>
              <a:rPr lang="sk-SK" dirty="0" smtClean="0"/>
              <a:t>Multiplexovanie prenášaných</a:t>
            </a:r>
            <a:br>
              <a:rPr lang="sk-SK" dirty="0" smtClean="0"/>
            </a:br>
            <a:r>
              <a:rPr lang="sk-SK" dirty="0" smtClean="0"/>
              <a:t>typov dát</a:t>
            </a:r>
          </a:p>
          <a:p>
            <a:pPr lvl="1"/>
            <a:r>
              <a:rPr lang="sk-SK" dirty="0" smtClean="0"/>
              <a:t>Kontrola správnosti prenosu</a:t>
            </a:r>
          </a:p>
        </p:txBody>
      </p:sp>
    </p:spTree>
    <p:extLst>
      <p:ext uri="{BB962C8B-B14F-4D97-AF65-F5344CB8AC3E}">
        <p14:creationId xmlns:p14="http://schemas.microsoft.com/office/powerpoint/2010/main" val="133471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55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3"/>
          <a:stretch/>
        </p:blipFill>
        <p:spPr bwMode="auto">
          <a:xfrm>
            <a:off x="3515518" y="3645024"/>
            <a:ext cx="5628482" cy="3183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Rozmanitosť technológií linkovej vrstvy</a:t>
            </a:r>
            <a:endParaRPr lang="en-US" dirty="0"/>
          </a:p>
        </p:txBody>
      </p:sp>
      <p:sp>
        <p:nvSpPr>
          <p:cNvPr id="130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Technológie linkovej vrstvy sú</a:t>
            </a:r>
            <a:r>
              <a:rPr lang="en-US" sz="2000" dirty="0" smtClean="0"/>
              <a:t> </a:t>
            </a:r>
            <a:r>
              <a:rPr lang="sk-SK" sz="2000" dirty="0" smtClean="0"/>
              <a:t>veľmi rozmanité z rôznych dôvodov</a:t>
            </a:r>
          </a:p>
          <a:p>
            <a:pPr lvl="1"/>
            <a:r>
              <a:rPr lang="sk-SK" sz="1800" dirty="0" smtClean="0"/>
              <a:t>Doba, v ktorej sa vyvíjali</a:t>
            </a:r>
          </a:p>
          <a:p>
            <a:pPr lvl="1"/>
            <a:r>
              <a:rPr lang="sk-SK" sz="1800" dirty="0" smtClean="0"/>
              <a:t>Prostredie, v ktorom sa mali používať (LAN, MAN, WAN)</a:t>
            </a:r>
          </a:p>
          <a:p>
            <a:pPr lvl="1"/>
            <a:r>
              <a:rPr lang="sk-SK" sz="1800" dirty="0" smtClean="0"/>
              <a:t>Požiadavky na ich činnosť, rýchlosť, vlastnosti</a:t>
            </a:r>
          </a:p>
          <a:p>
            <a:r>
              <a:rPr lang="sk-SK" sz="2000" dirty="0" smtClean="0"/>
              <a:t>Hranice medzi rôznymi linkovými technológiami sú na smerovačoch a tzv. mostoch (bridge)</a:t>
            </a:r>
          </a:p>
          <a:p>
            <a:r>
              <a:rPr lang="sk-SK" sz="2000" dirty="0" smtClean="0"/>
              <a:t>Pakety pri ceste od</a:t>
            </a:r>
            <a:br>
              <a:rPr lang="sk-SK" sz="2000" dirty="0" smtClean="0"/>
            </a:br>
            <a:r>
              <a:rPr lang="sk-SK" sz="2000" dirty="0" smtClean="0"/>
              <a:t>odosielateľa k adresátovi</a:t>
            </a:r>
            <a:br>
              <a:rPr lang="sk-SK" sz="2000" dirty="0" smtClean="0"/>
            </a:br>
            <a:r>
              <a:rPr lang="sk-SK" sz="2000" dirty="0" smtClean="0"/>
              <a:t>veľmi často prechádzajú</a:t>
            </a:r>
            <a:br>
              <a:rPr lang="sk-SK" sz="2000" dirty="0" smtClean="0"/>
            </a:br>
            <a:r>
              <a:rPr lang="sk-SK" sz="2000" dirty="0" smtClean="0"/>
              <a:t>celým radom rôznych</a:t>
            </a:r>
            <a:br>
              <a:rPr lang="sk-SK" sz="2000" dirty="0" smtClean="0"/>
            </a:br>
            <a:r>
              <a:rPr lang="sk-SK" sz="2000" dirty="0" smtClean="0"/>
              <a:t>linkových technológií</a:t>
            </a:r>
          </a:p>
          <a:p>
            <a:r>
              <a:rPr lang="sk-SK" sz="2000" dirty="0" smtClean="0"/>
              <a:t>Dôležitým faktom je,</a:t>
            </a:r>
            <a:br>
              <a:rPr lang="sk-SK" sz="2000" dirty="0" smtClean="0"/>
            </a:br>
            <a:r>
              <a:rPr lang="sk-SK" sz="2000" dirty="0" smtClean="0"/>
              <a:t>že formát paketov ani</a:t>
            </a:r>
            <a:br>
              <a:rPr lang="sk-SK" sz="2000" dirty="0" smtClean="0"/>
            </a:br>
            <a:r>
              <a:rPr lang="sk-SK" sz="2000" dirty="0" smtClean="0"/>
              <a:t>vyšších PDU sa nemení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515047" y="5517232"/>
            <a:ext cx="664255" cy="575875"/>
          </a:xfrm>
          <a:prstGeom prst="ellipse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k-SK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392552" y="4642250"/>
            <a:ext cx="664255" cy="575875"/>
          </a:xfrm>
          <a:prstGeom prst="ellipse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k-SK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342242" y="4642250"/>
            <a:ext cx="664255" cy="575875"/>
          </a:xfrm>
          <a:prstGeom prst="ellipse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k-SK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7241944" y="5046023"/>
            <a:ext cx="1268724" cy="575875"/>
          </a:xfrm>
          <a:prstGeom prst="ellipse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k-SK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381732" y="5517232"/>
            <a:ext cx="664255" cy="575875"/>
          </a:xfrm>
          <a:prstGeom prst="ellipse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k-SK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923928" y="5045834"/>
            <a:ext cx="1268724" cy="575875"/>
          </a:xfrm>
          <a:prstGeom prst="ellipse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k-SK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13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741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7" b="1967"/>
          <a:stretch/>
        </p:blipFill>
        <p:spPr bwMode="auto">
          <a:xfrm>
            <a:off x="3562350" y="2517548"/>
            <a:ext cx="5581650" cy="4340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9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Autori štandardov linkovej vrstvy</a:t>
            </a:r>
            <a:endParaRPr lang="en-US" dirty="0"/>
          </a:p>
        </p:txBody>
      </p:sp>
      <p:sp>
        <p:nvSpPr>
          <p:cNvPr id="129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dirty="0" smtClean="0"/>
              <a:t>Autormi otvorených štandardov a noriem pre linkovú vrstvu sú viaceré štandardizačné organizácie, medzi ktoré patria:</a:t>
            </a:r>
          </a:p>
          <a:p>
            <a:pPr lvl="1"/>
            <a:r>
              <a:rPr lang="sk-SK" dirty="0" smtClean="0"/>
              <a:t>International Organization for Standardization (ISO)</a:t>
            </a:r>
          </a:p>
          <a:p>
            <a:pPr lvl="1"/>
            <a:r>
              <a:rPr lang="sk-SK" dirty="0" smtClean="0"/>
              <a:t>Institute of Electrical and Electronics Engineers (IEEE)</a:t>
            </a:r>
          </a:p>
          <a:p>
            <a:pPr lvl="1"/>
            <a:r>
              <a:rPr lang="sk-SK" dirty="0" smtClean="0"/>
              <a:t>International Telecommunication</a:t>
            </a:r>
            <a:br>
              <a:rPr lang="sk-SK" dirty="0" smtClean="0"/>
            </a:br>
            <a:r>
              <a:rPr lang="sk-SK" dirty="0" smtClean="0"/>
              <a:t>Union (ITU)</a:t>
            </a:r>
          </a:p>
          <a:p>
            <a:pPr lvl="1"/>
            <a:r>
              <a:rPr lang="sk-SK" dirty="0" smtClean="0"/>
              <a:t>American National</a:t>
            </a:r>
            <a:br>
              <a:rPr lang="sk-SK" dirty="0" smtClean="0"/>
            </a:br>
            <a:r>
              <a:rPr lang="sk-SK" dirty="0" smtClean="0"/>
              <a:t>Standards Institute</a:t>
            </a:r>
            <a:br>
              <a:rPr lang="sk-SK" dirty="0" smtClean="0"/>
            </a:br>
            <a:r>
              <a:rPr lang="sk-SK" dirty="0" smtClean="0"/>
              <a:t>(ANSI)</a:t>
            </a:r>
          </a:p>
          <a:p>
            <a:r>
              <a:rPr lang="sk-SK" dirty="0" smtClean="0"/>
              <a:t>Tieto spoločnosti tvoria</a:t>
            </a:r>
            <a:br>
              <a:rPr lang="sk-SK" dirty="0" smtClean="0"/>
            </a:br>
            <a:r>
              <a:rPr lang="sk-SK" dirty="0" smtClean="0"/>
              <a:t>otvorené štandardy</a:t>
            </a:r>
          </a:p>
          <a:p>
            <a:r>
              <a:rPr lang="sk-SK" dirty="0" smtClean="0"/>
              <a:t>Pravdaže, vlastnú</a:t>
            </a:r>
            <a:br>
              <a:rPr lang="sk-SK" dirty="0" smtClean="0"/>
            </a:br>
            <a:r>
              <a:rPr lang="sk-SK" dirty="0" smtClean="0"/>
              <a:t>technológiu linkovej</a:t>
            </a:r>
            <a:br>
              <a:rPr lang="sk-SK" dirty="0" smtClean="0"/>
            </a:br>
            <a:r>
              <a:rPr lang="sk-SK" dirty="0" smtClean="0"/>
              <a:t>vrstvy si môžu vyvinúť</a:t>
            </a:r>
            <a:br>
              <a:rPr lang="sk-SK" dirty="0" smtClean="0"/>
            </a:br>
            <a:r>
              <a:rPr lang="sk-SK" dirty="0" smtClean="0"/>
              <a:t>aj výrobcovia sieťových</a:t>
            </a:r>
            <a:br>
              <a:rPr lang="sk-SK" dirty="0" smtClean="0"/>
            </a:br>
            <a:r>
              <a:rPr lang="sk-SK" dirty="0" smtClean="0"/>
              <a:t>produktov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3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359" y="2636912"/>
            <a:ext cx="5529641" cy="422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9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Podvrstvy LLC a MAC v linkovej vrstve</a:t>
            </a:r>
            <a:endParaRPr lang="en-US" dirty="0"/>
          </a:p>
        </p:txBody>
      </p:sp>
      <p:sp>
        <p:nvSpPr>
          <p:cNvPr id="129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dirty="0" smtClean="0"/>
              <a:t>Linková vrstva sa nachádza medzi rýdzo softvérovými časťami modelu OSI a medzi fyzickou, t.j. hardvérovo silne závislou vrstvou</a:t>
            </a:r>
          </a:p>
          <a:p>
            <a:r>
              <a:rPr lang="sk-SK" dirty="0" smtClean="0"/>
              <a:t>Na úlohy linkovej vrstvy sa preto dá pozerať aj ako na prispôsobenie</a:t>
            </a:r>
            <a:br>
              <a:rPr lang="sk-SK" dirty="0" smtClean="0"/>
            </a:br>
            <a:r>
              <a:rPr lang="sk-SK" dirty="0" smtClean="0"/>
              <a:t>a izolovanie softvérových vrstiev od osobitostí prenosu dát konkrétnou technológiou</a:t>
            </a:r>
          </a:p>
          <a:p>
            <a:r>
              <a:rPr lang="sk-SK" dirty="0" smtClean="0"/>
              <a:t>Linková vrstva sa preto zvykne</a:t>
            </a:r>
            <a:br>
              <a:rPr lang="sk-SK" dirty="0" smtClean="0"/>
            </a:br>
            <a:r>
              <a:rPr lang="sk-SK" dirty="0" smtClean="0"/>
              <a:t>deliť na dve podvrstvy</a:t>
            </a:r>
          </a:p>
          <a:p>
            <a:pPr lvl="1"/>
            <a:r>
              <a:rPr lang="sk-SK" dirty="0" smtClean="0"/>
              <a:t>Logical Link Control (LLC)</a:t>
            </a:r>
          </a:p>
          <a:p>
            <a:pPr lvl="1"/>
            <a:r>
              <a:rPr lang="sk-SK" dirty="0" smtClean="0"/>
              <a:t>Media Access Control (MAC)</a:t>
            </a:r>
          </a:p>
          <a:p>
            <a:r>
              <a:rPr lang="sk-SK" dirty="0" smtClean="0"/>
              <a:t>Úlohou vyššej podvrstvy</a:t>
            </a:r>
            <a:br>
              <a:rPr lang="sk-SK" dirty="0" smtClean="0"/>
            </a:br>
            <a:r>
              <a:rPr lang="sk-SK" dirty="0" smtClean="0"/>
              <a:t>LLC je najmä rozlíšiť rôzne</a:t>
            </a:r>
            <a:br>
              <a:rPr lang="sk-SK" dirty="0" smtClean="0"/>
            </a:br>
            <a:r>
              <a:rPr lang="sk-SK" dirty="0" smtClean="0"/>
              <a:t>L3 protokoly prenášané tou</a:t>
            </a:r>
            <a:br>
              <a:rPr lang="sk-SK" dirty="0" smtClean="0"/>
            </a:br>
            <a:r>
              <a:rPr lang="sk-SK" dirty="0" smtClean="0"/>
              <a:t>istou linkovou technológiou</a:t>
            </a:r>
          </a:p>
          <a:p>
            <a:pPr lvl="1"/>
            <a:r>
              <a:rPr lang="sk-SK" dirty="0" smtClean="0"/>
              <a:t>Voliteľne môže poskytovať aj</a:t>
            </a:r>
            <a:br>
              <a:rPr lang="sk-SK" dirty="0" smtClean="0"/>
            </a:br>
            <a:r>
              <a:rPr lang="sk-SK" dirty="0" smtClean="0"/>
              <a:t>ďalšie funkcie – číslovanie,</a:t>
            </a:r>
            <a:br>
              <a:rPr lang="sk-SK" dirty="0" smtClean="0"/>
            </a:br>
            <a:r>
              <a:rPr lang="sk-SK" dirty="0" smtClean="0"/>
              <a:t>potvrdzovanie</a:t>
            </a:r>
          </a:p>
          <a:p>
            <a:r>
              <a:rPr lang="sk-SK" dirty="0" smtClean="0"/>
              <a:t>Úlohou nižšej podvrstvy</a:t>
            </a:r>
            <a:br>
              <a:rPr lang="sk-SK" dirty="0" smtClean="0"/>
            </a:br>
            <a:r>
              <a:rPr lang="sk-SK" dirty="0" smtClean="0"/>
              <a:t>MAC je najmä riadiť</a:t>
            </a:r>
            <a:br>
              <a:rPr lang="sk-SK" dirty="0" smtClean="0"/>
            </a:br>
            <a:r>
              <a:rPr lang="sk-SK" dirty="0" smtClean="0"/>
              <a:t>prístup k médiu a riešiť</a:t>
            </a:r>
            <a:br>
              <a:rPr lang="sk-SK" dirty="0" smtClean="0"/>
            </a:br>
            <a:r>
              <a:rPr lang="sk-SK" dirty="0" smtClean="0"/>
              <a:t>adresovanie uzlov</a:t>
            </a:r>
          </a:p>
        </p:txBody>
      </p:sp>
    </p:spTree>
    <p:extLst>
      <p:ext uri="{BB962C8B-B14F-4D97-AF65-F5344CB8AC3E}">
        <p14:creationId xmlns:p14="http://schemas.microsoft.com/office/powerpoint/2010/main" val="179580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Topológie sietí</a:t>
            </a:r>
            <a:endParaRPr lang="sk-SK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sk-SK" dirty="0" smtClean="0"/>
              <a:t>Podľa druhu linkovej technológie je možné uzly siete medzi sebou fyzicky navzájom prepojiť rôznymi spôsobmi</a:t>
            </a:r>
          </a:p>
          <a:p>
            <a:r>
              <a:rPr lang="sk-SK" dirty="0" smtClean="0"/>
              <a:t>Prenos dát medzi týmito uzlami má svoje pravidlá</a:t>
            </a:r>
          </a:p>
          <a:p>
            <a:pPr lvl="1"/>
            <a:r>
              <a:rPr lang="sk-SK" dirty="0" smtClean="0"/>
              <a:t>Oba tieto aspekty sa schovávajú v pojme „topológia“</a:t>
            </a:r>
          </a:p>
          <a:p>
            <a:r>
              <a:rPr lang="sk-SK" dirty="0" smtClean="0"/>
              <a:t>Vo svete sietí má pojem „topológia“ dvojaký význam:</a:t>
            </a:r>
          </a:p>
          <a:p>
            <a:pPr lvl="1"/>
            <a:r>
              <a:rPr lang="sk-SK" dirty="0" smtClean="0">
                <a:solidFill>
                  <a:schemeClr val="accent2"/>
                </a:solidFill>
              </a:rPr>
              <a:t>Fyzická topológia</a:t>
            </a:r>
            <a:r>
              <a:rPr lang="sk-SK" dirty="0" smtClean="0"/>
              <a:t>: spôsob vzájomného spojenia uzlov do spoločnej fyzickej siete</a:t>
            </a:r>
          </a:p>
          <a:p>
            <a:pPr lvl="1"/>
            <a:r>
              <a:rPr lang="sk-SK" dirty="0" smtClean="0">
                <a:solidFill>
                  <a:schemeClr val="accent2"/>
                </a:solidFill>
              </a:rPr>
              <a:t>Logická topológia</a:t>
            </a:r>
            <a:r>
              <a:rPr lang="sk-SK" dirty="0" smtClean="0"/>
              <a:t>: spôsob pohybu (doručovania) dát v sieti</a:t>
            </a:r>
          </a:p>
          <a:p>
            <a:r>
              <a:rPr lang="sk-SK" dirty="0" smtClean="0"/>
              <a:t>Logické topológie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Point-to-point</a:t>
            </a:r>
            <a:r>
              <a:rPr lang="sk-SK" dirty="0" smtClean="0"/>
              <a:t>:</a:t>
            </a:r>
          </a:p>
          <a:p>
            <a:pPr lvl="2"/>
            <a:r>
              <a:rPr lang="sk-SK" dirty="0" smtClean="0"/>
              <a:t>Zariadenia komunikujú vždy v páre bez možnosti, aby táto komunikácia mohla byť určená viacerým uzlom naraz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Multiaccess</a:t>
            </a:r>
            <a:r>
              <a:rPr lang="sk-SK" dirty="0" smtClean="0"/>
              <a:t> (niekedy </a:t>
            </a:r>
            <a:r>
              <a:rPr lang="sk-SK" dirty="0" smtClean="0">
                <a:solidFill>
                  <a:schemeClr val="accent2"/>
                </a:solidFill>
              </a:rPr>
              <a:t>bus</a:t>
            </a:r>
            <a:r>
              <a:rPr lang="sk-SK" dirty="0" smtClean="0"/>
              <a:t>, </a:t>
            </a:r>
            <a:r>
              <a:rPr lang="sk-SK" dirty="0" smtClean="0">
                <a:solidFill>
                  <a:schemeClr val="accent2"/>
                </a:solidFill>
              </a:rPr>
              <a:t>zbernica</a:t>
            </a:r>
            <a:r>
              <a:rPr lang="sk-SK" dirty="0" smtClean="0"/>
              <a:t> alebo </a:t>
            </a:r>
            <a:r>
              <a:rPr lang="sk-SK" dirty="0" smtClean="0">
                <a:solidFill>
                  <a:schemeClr val="accent2"/>
                </a:solidFill>
              </a:rPr>
              <a:t>broadcast</a:t>
            </a:r>
            <a:r>
              <a:rPr lang="sk-SK" dirty="0" smtClean="0"/>
              <a:t>):</a:t>
            </a:r>
          </a:p>
          <a:p>
            <a:pPr lvl="2"/>
            <a:r>
              <a:rPr lang="sk-SK" dirty="0" smtClean="0"/>
              <a:t>Rámce sú doručované bez špecifického poradia, stanice súťažia o prenosové médium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Kruh</a:t>
            </a:r>
            <a:r>
              <a:rPr lang="sk-SK" dirty="0" smtClean="0"/>
              <a:t> (ring):</a:t>
            </a:r>
          </a:p>
          <a:p>
            <a:pPr lvl="2"/>
            <a:r>
              <a:rPr lang="sk-SK" dirty="0" smtClean="0"/>
              <a:t>Rámce sú doručované staniciam v definovanom poradí, vysielať môže len stanica, ktorá vlastní token (povolenie vysielať)</a:t>
            </a:r>
          </a:p>
        </p:txBody>
      </p:sp>
    </p:spTree>
    <p:extLst>
      <p:ext uri="{BB962C8B-B14F-4D97-AF65-F5344CB8AC3E}">
        <p14:creationId xmlns:p14="http://schemas.microsoft.com/office/powerpoint/2010/main" val="397917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Normy, štandardy a odporúčania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V súvislosti s protokolmi sa spomínajú aj pojmy „</a:t>
            </a:r>
            <a:r>
              <a:rPr lang="sk-SK" dirty="0" smtClean="0">
                <a:solidFill>
                  <a:schemeClr val="tx2"/>
                </a:solidFill>
              </a:rPr>
              <a:t>norma</a:t>
            </a:r>
            <a:r>
              <a:rPr lang="sk-SK" dirty="0" smtClean="0"/>
              <a:t>“, „</a:t>
            </a:r>
            <a:r>
              <a:rPr lang="sk-SK" dirty="0" smtClean="0">
                <a:solidFill>
                  <a:schemeClr val="tx2"/>
                </a:solidFill>
              </a:rPr>
              <a:t>štandard</a:t>
            </a:r>
            <a:r>
              <a:rPr lang="sk-SK" dirty="0" smtClean="0"/>
              <a:t>“, „</a:t>
            </a:r>
            <a:r>
              <a:rPr lang="sk-SK" dirty="0" smtClean="0">
                <a:solidFill>
                  <a:schemeClr val="tx2"/>
                </a:solidFill>
              </a:rPr>
              <a:t>odporúčanie</a:t>
            </a:r>
            <a:r>
              <a:rPr lang="sk-SK" dirty="0" smtClean="0"/>
              <a:t>“</a:t>
            </a:r>
          </a:p>
          <a:p>
            <a:pPr lvl="1"/>
            <a:r>
              <a:rPr lang="sk-SK" dirty="0" smtClean="0"/>
              <a:t>Všetky tri pojmy označujú dokumenty, v ktorých sa nachádzajú špecifikácie protokolov</a:t>
            </a:r>
          </a:p>
          <a:p>
            <a:pPr lvl="1"/>
            <a:r>
              <a:rPr lang="sk-SK" dirty="0" smtClean="0"/>
              <a:t>Tieto dokumenty môžu byť právne záväzné, t.j. používanie protokolov práve v takom tvare, v akom ich norma či štandard popisujú, môže byť stanovené zákonom</a:t>
            </a:r>
          </a:p>
          <a:p>
            <a:pPr lvl="1"/>
            <a:r>
              <a:rPr lang="sk-SK" dirty="0" smtClean="0"/>
              <a:t>Autormi týchto dokumentov sú už spomínané štandardizačné alebo normalizačné organizácie</a:t>
            </a:r>
          </a:p>
          <a:p>
            <a:r>
              <a:rPr lang="sk-SK" dirty="0" smtClean="0"/>
              <a:t>Protokoly alebo dokumenty, v ktorých sú protokoly popísané, sú podľa možnosti technologicky nezávislé</a:t>
            </a:r>
          </a:p>
          <a:p>
            <a:pPr lvl="1"/>
            <a:r>
              <a:rPr lang="sk-SK" dirty="0" smtClean="0"/>
              <a:t>Popisujú, </a:t>
            </a:r>
            <a:r>
              <a:rPr lang="sk-SK" b="1" dirty="0" smtClean="0">
                <a:solidFill>
                  <a:schemeClr val="accent2"/>
                </a:solidFill>
              </a:rPr>
              <a:t>čo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sa má urobiť (aké funkcie majú byť poskytované)</a:t>
            </a:r>
          </a:p>
          <a:p>
            <a:pPr lvl="1"/>
            <a:r>
              <a:rPr lang="sk-SK" dirty="0" smtClean="0"/>
              <a:t>Nepopisujú, </a:t>
            </a:r>
            <a:r>
              <a:rPr lang="sk-SK" b="1" dirty="0" smtClean="0">
                <a:solidFill>
                  <a:schemeClr val="accent2"/>
                </a:solidFill>
              </a:rPr>
              <a:t>ako</a:t>
            </a:r>
            <a:r>
              <a:rPr lang="sk-SK" dirty="0" smtClean="0"/>
              <a:t> sa to má urobiť</a:t>
            </a:r>
          </a:p>
        </p:txBody>
      </p:sp>
    </p:spTree>
    <p:extLst>
      <p:ext uri="{BB962C8B-B14F-4D97-AF65-F5344CB8AC3E}">
        <p14:creationId xmlns:p14="http://schemas.microsoft.com/office/powerpoint/2010/main" val="340751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Fyzické topológie</a:t>
            </a:r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 flipV="1">
            <a:off x="611188" y="1622648"/>
            <a:ext cx="11525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13" name="Line 5"/>
          <p:cNvSpPr>
            <a:spLocks noChangeShapeType="1"/>
          </p:cNvSpPr>
          <p:nvPr/>
        </p:nvSpPr>
        <p:spPr bwMode="auto">
          <a:xfrm>
            <a:off x="323850" y="2846611"/>
            <a:ext cx="18716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 flipV="1">
            <a:off x="539750" y="2413223"/>
            <a:ext cx="1588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 flipV="1">
            <a:off x="1187450" y="2413223"/>
            <a:ext cx="0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 flipV="1">
            <a:off x="1836738" y="2413223"/>
            <a:ext cx="1587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>
            <a:off x="827088" y="2846611"/>
            <a:ext cx="0" cy="433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20" name="Line 12"/>
          <p:cNvSpPr>
            <a:spLocks noChangeShapeType="1"/>
          </p:cNvSpPr>
          <p:nvPr/>
        </p:nvSpPr>
        <p:spPr bwMode="auto">
          <a:xfrm>
            <a:off x="1547813" y="2846611"/>
            <a:ext cx="0" cy="433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22" name="Line 14"/>
          <p:cNvSpPr>
            <a:spLocks noChangeShapeType="1"/>
          </p:cNvSpPr>
          <p:nvPr/>
        </p:nvSpPr>
        <p:spPr bwMode="auto">
          <a:xfrm flipV="1">
            <a:off x="1258888" y="4791298"/>
            <a:ext cx="720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23" name="Line 15"/>
          <p:cNvSpPr>
            <a:spLocks noChangeShapeType="1"/>
          </p:cNvSpPr>
          <p:nvPr/>
        </p:nvSpPr>
        <p:spPr bwMode="auto">
          <a:xfrm flipV="1">
            <a:off x="1258888" y="4286473"/>
            <a:ext cx="504825" cy="504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1258888" y="4791298"/>
            <a:ext cx="504825" cy="5032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25" name="Line 17"/>
          <p:cNvSpPr>
            <a:spLocks noChangeShapeType="1"/>
          </p:cNvSpPr>
          <p:nvPr/>
        </p:nvSpPr>
        <p:spPr bwMode="auto">
          <a:xfrm flipV="1">
            <a:off x="539750" y="4791298"/>
            <a:ext cx="720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26" name="Line 18"/>
          <p:cNvSpPr>
            <a:spLocks noChangeShapeType="1"/>
          </p:cNvSpPr>
          <p:nvPr/>
        </p:nvSpPr>
        <p:spPr bwMode="auto">
          <a:xfrm>
            <a:off x="755650" y="4286473"/>
            <a:ext cx="504825" cy="504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27" name="Line 19"/>
          <p:cNvSpPr>
            <a:spLocks noChangeShapeType="1"/>
          </p:cNvSpPr>
          <p:nvPr/>
        </p:nvSpPr>
        <p:spPr bwMode="auto">
          <a:xfrm flipV="1">
            <a:off x="755650" y="4791298"/>
            <a:ext cx="503238" cy="5032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28" name="Line 20"/>
          <p:cNvSpPr>
            <a:spLocks noChangeShapeType="1"/>
          </p:cNvSpPr>
          <p:nvPr/>
        </p:nvSpPr>
        <p:spPr bwMode="auto">
          <a:xfrm flipV="1">
            <a:off x="4572000" y="2197323"/>
            <a:ext cx="36195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30" name="Line 22"/>
          <p:cNvSpPr>
            <a:spLocks noChangeShapeType="1"/>
          </p:cNvSpPr>
          <p:nvPr/>
        </p:nvSpPr>
        <p:spPr bwMode="auto">
          <a:xfrm>
            <a:off x="4572000" y="2198911"/>
            <a:ext cx="1588" cy="358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31" name="Line 23"/>
          <p:cNvSpPr>
            <a:spLocks noChangeShapeType="1"/>
          </p:cNvSpPr>
          <p:nvPr/>
        </p:nvSpPr>
        <p:spPr bwMode="auto">
          <a:xfrm>
            <a:off x="4213225" y="2197323"/>
            <a:ext cx="360363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32" name="Line 24"/>
          <p:cNvSpPr>
            <a:spLocks noChangeShapeType="1"/>
          </p:cNvSpPr>
          <p:nvPr/>
        </p:nvSpPr>
        <p:spPr bwMode="auto">
          <a:xfrm>
            <a:off x="4573588" y="1836961"/>
            <a:ext cx="0" cy="361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34" name="Line 26"/>
          <p:cNvSpPr>
            <a:spLocks noChangeShapeType="1"/>
          </p:cNvSpPr>
          <p:nvPr/>
        </p:nvSpPr>
        <p:spPr bwMode="auto">
          <a:xfrm>
            <a:off x="4573588" y="2557686"/>
            <a:ext cx="360362" cy="358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35" name="Line 27"/>
          <p:cNvSpPr>
            <a:spLocks noChangeShapeType="1"/>
          </p:cNvSpPr>
          <p:nvPr/>
        </p:nvSpPr>
        <p:spPr bwMode="auto">
          <a:xfrm flipV="1">
            <a:off x="4213225" y="2557686"/>
            <a:ext cx="360363" cy="358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36" name="Line 28"/>
          <p:cNvSpPr>
            <a:spLocks noChangeShapeType="1"/>
          </p:cNvSpPr>
          <p:nvPr/>
        </p:nvSpPr>
        <p:spPr bwMode="auto">
          <a:xfrm flipH="1">
            <a:off x="4935538" y="1838548"/>
            <a:ext cx="357187" cy="3603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37" name="Line 29"/>
          <p:cNvSpPr>
            <a:spLocks noChangeShapeType="1"/>
          </p:cNvSpPr>
          <p:nvPr/>
        </p:nvSpPr>
        <p:spPr bwMode="auto">
          <a:xfrm>
            <a:off x="4933950" y="2198911"/>
            <a:ext cx="358775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38" name="Line 30"/>
          <p:cNvSpPr>
            <a:spLocks noChangeShapeType="1"/>
          </p:cNvSpPr>
          <p:nvPr/>
        </p:nvSpPr>
        <p:spPr bwMode="auto">
          <a:xfrm flipH="1">
            <a:off x="3854450" y="2198911"/>
            <a:ext cx="358775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39" name="Line 31"/>
          <p:cNvSpPr>
            <a:spLocks noChangeShapeType="1"/>
          </p:cNvSpPr>
          <p:nvPr/>
        </p:nvSpPr>
        <p:spPr bwMode="auto">
          <a:xfrm flipH="1" flipV="1">
            <a:off x="3854450" y="1838548"/>
            <a:ext cx="358775" cy="3603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40" name="Line 32"/>
          <p:cNvSpPr>
            <a:spLocks noChangeShapeType="1"/>
          </p:cNvSpPr>
          <p:nvPr/>
        </p:nvSpPr>
        <p:spPr bwMode="auto">
          <a:xfrm flipH="1">
            <a:off x="4575175" y="1478186"/>
            <a:ext cx="358775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41" name="Line 33"/>
          <p:cNvSpPr>
            <a:spLocks noChangeShapeType="1"/>
          </p:cNvSpPr>
          <p:nvPr/>
        </p:nvSpPr>
        <p:spPr bwMode="auto">
          <a:xfrm>
            <a:off x="4213225" y="1478186"/>
            <a:ext cx="361950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42" name="Line 34"/>
          <p:cNvSpPr>
            <a:spLocks noChangeShapeType="1"/>
          </p:cNvSpPr>
          <p:nvPr/>
        </p:nvSpPr>
        <p:spPr bwMode="auto">
          <a:xfrm flipH="1">
            <a:off x="3851275" y="4208686"/>
            <a:ext cx="720725" cy="7207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43" name="Line 35"/>
          <p:cNvSpPr>
            <a:spLocks noChangeShapeType="1"/>
          </p:cNvSpPr>
          <p:nvPr/>
        </p:nvSpPr>
        <p:spPr bwMode="auto">
          <a:xfrm>
            <a:off x="4572000" y="4208686"/>
            <a:ext cx="720725" cy="7207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44" name="Line 36"/>
          <p:cNvSpPr>
            <a:spLocks noChangeShapeType="1"/>
          </p:cNvSpPr>
          <p:nvPr/>
        </p:nvSpPr>
        <p:spPr bwMode="auto">
          <a:xfrm>
            <a:off x="5292725" y="4929411"/>
            <a:ext cx="43180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45" name="Line 37"/>
          <p:cNvSpPr>
            <a:spLocks noChangeShapeType="1"/>
          </p:cNvSpPr>
          <p:nvPr/>
        </p:nvSpPr>
        <p:spPr bwMode="auto">
          <a:xfrm flipH="1">
            <a:off x="4859338" y="4929411"/>
            <a:ext cx="433387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46" name="Line 38"/>
          <p:cNvSpPr>
            <a:spLocks noChangeShapeType="1"/>
          </p:cNvSpPr>
          <p:nvPr/>
        </p:nvSpPr>
        <p:spPr bwMode="auto">
          <a:xfrm>
            <a:off x="3852863" y="4929411"/>
            <a:ext cx="43180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47" name="Line 39"/>
          <p:cNvSpPr>
            <a:spLocks noChangeShapeType="1"/>
          </p:cNvSpPr>
          <p:nvPr/>
        </p:nvSpPr>
        <p:spPr bwMode="auto">
          <a:xfrm flipH="1">
            <a:off x="3419475" y="4929411"/>
            <a:ext cx="433388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48" name="Line 40"/>
          <p:cNvSpPr>
            <a:spLocks noChangeShapeType="1"/>
          </p:cNvSpPr>
          <p:nvPr/>
        </p:nvSpPr>
        <p:spPr bwMode="auto">
          <a:xfrm flipH="1">
            <a:off x="7091363" y="1262286"/>
            <a:ext cx="720725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49" name="Line 41"/>
          <p:cNvSpPr>
            <a:spLocks noChangeShapeType="1"/>
          </p:cNvSpPr>
          <p:nvPr/>
        </p:nvSpPr>
        <p:spPr bwMode="auto">
          <a:xfrm>
            <a:off x="7091363" y="1622648"/>
            <a:ext cx="0" cy="7207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50" name="Line 42"/>
          <p:cNvSpPr>
            <a:spLocks noChangeShapeType="1"/>
          </p:cNvSpPr>
          <p:nvPr/>
        </p:nvSpPr>
        <p:spPr bwMode="auto">
          <a:xfrm>
            <a:off x="7091363" y="2341786"/>
            <a:ext cx="720725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51" name="Line 43"/>
          <p:cNvSpPr>
            <a:spLocks noChangeShapeType="1"/>
          </p:cNvSpPr>
          <p:nvPr/>
        </p:nvSpPr>
        <p:spPr bwMode="auto">
          <a:xfrm>
            <a:off x="7812088" y="1262286"/>
            <a:ext cx="720725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52" name="Line 44"/>
          <p:cNvSpPr>
            <a:spLocks noChangeShapeType="1"/>
          </p:cNvSpPr>
          <p:nvPr/>
        </p:nvSpPr>
        <p:spPr bwMode="auto">
          <a:xfrm>
            <a:off x="8532813" y="1622648"/>
            <a:ext cx="0" cy="7207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53" name="Line 45"/>
          <p:cNvSpPr>
            <a:spLocks noChangeShapeType="1"/>
          </p:cNvSpPr>
          <p:nvPr/>
        </p:nvSpPr>
        <p:spPr bwMode="auto">
          <a:xfrm flipH="1">
            <a:off x="7812088" y="2341786"/>
            <a:ext cx="720725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54" name="Line 46"/>
          <p:cNvSpPr>
            <a:spLocks noChangeShapeType="1"/>
          </p:cNvSpPr>
          <p:nvPr/>
        </p:nvSpPr>
        <p:spPr bwMode="auto">
          <a:xfrm flipH="1">
            <a:off x="7091363" y="3783236"/>
            <a:ext cx="720725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55" name="Line 47"/>
          <p:cNvSpPr>
            <a:spLocks noChangeShapeType="1"/>
          </p:cNvSpPr>
          <p:nvPr/>
        </p:nvSpPr>
        <p:spPr bwMode="auto">
          <a:xfrm>
            <a:off x="7091363" y="4143598"/>
            <a:ext cx="0" cy="7207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56" name="Line 48"/>
          <p:cNvSpPr>
            <a:spLocks noChangeShapeType="1"/>
          </p:cNvSpPr>
          <p:nvPr/>
        </p:nvSpPr>
        <p:spPr bwMode="auto">
          <a:xfrm>
            <a:off x="7091363" y="4862736"/>
            <a:ext cx="720725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57" name="Line 49"/>
          <p:cNvSpPr>
            <a:spLocks noChangeShapeType="1"/>
          </p:cNvSpPr>
          <p:nvPr/>
        </p:nvSpPr>
        <p:spPr bwMode="auto">
          <a:xfrm>
            <a:off x="7812088" y="3783236"/>
            <a:ext cx="720725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58" name="Line 50"/>
          <p:cNvSpPr>
            <a:spLocks noChangeShapeType="1"/>
          </p:cNvSpPr>
          <p:nvPr/>
        </p:nvSpPr>
        <p:spPr bwMode="auto">
          <a:xfrm>
            <a:off x="8532813" y="4143598"/>
            <a:ext cx="0" cy="7207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59" name="Line 51"/>
          <p:cNvSpPr>
            <a:spLocks noChangeShapeType="1"/>
          </p:cNvSpPr>
          <p:nvPr/>
        </p:nvSpPr>
        <p:spPr bwMode="auto">
          <a:xfrm flipH="1">
            <a:off x="7812088" y="4862736"/>
            <a:ext cx="720725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60" name="Line 52"/>
          <p:cNvSpPr>
            <a:spLocks noChangeShapeType="1"/>
          </p:cNvSpPr>
          <p:nvPr/>
        </p:nvSpPr>
        <p:spPr bwMode="auto">
          <a:xfrm>
            <a:off x="7091363" y="4142011"/>
            <a:ext cx="14398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61" name="Line 53"/>
          <p:cNvSpPr>
            <a:spLocks noChangeShapeType="1"/>
          </p:cNvSpPr>
          <p:nvPr/>
        </p:nvSpPr>
        <p:spPr bwMode="auto">
          <a:xfrm>
            <a:off x="7091363" y="4142011"/>
            <a:ext cx="1439862" cy="7207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62" name="Line 54"/>
          <p:cNvSpPr>
            <a:spLocks noChangeShapeType="1"/>
          </p:cNvSpPr>
          <p:nvPr/>
        </p:nvSpPr>
        <p:spPr bwMode="auto">
          <a:xfrm>
            <a:off x="7091363" y="4142011"/>
            <a:ext cx="719137" cy="10810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63" name="Line 55"/>
          <p:cNvSpPr>
            <a:spLocks noChangeShapeType="1"/>
          </p:cNvSpPr>
          <p:nvPr/>
        </p:nvSpPr>
        <p:spPr bwMode="auto">
          <a:xfrm>
            <a:off x="7810500" y="3783236"/>
            <a:ext cx="0" cy="1439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64" name="Line 56"/>
          <p:cNvSpPr>
            <a:spLocks noChangeShapeType="1"/>
          </p:cNvSpPr>
          <p:nvPr/>
        </p:nvSpPr>
        <p:spPr bwMode="auto">
          <a:xfrm flipH="1">
            <a:off x="7091363" y="3783236"/>
            <a:ext cx="719137" cy="1079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65" name="Line 57"/>
          <p:cNvSpPr>
            <a:spLocks noChangeShapeType="1"/>
          </p:cNvSpPr>
          <p:nvPr/>
        </p:nvSpPr>
        <p:spPr bwMode="auto">
          <a:xfrm>
            <a:off x="7810500" y="3783236"/>
            <a:ext cx="720725" cy="1079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66" name="Line 58"/>
          <p:cNvSpPr>
            <a:spLocks noChangeShapeType="1"/>
          </p:cNvSpPr>
          <p:nvPr/>
        </p:nvSpPr>
        <p:spPr bwMode="auto">
          <a:xfrm>
            <a:off x="7091363" y="4862736"/>
            <a:ext cx="14398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67" name="Line 59"/>
          <p:cNvSpPr>
            <a:spLocks noChangeShapeType="1"/>
          </p:cNvSpPr>
          <p:nvPr/>
        </p:nvSpPr>
        <p:spPr bwMode="auto">
          <a:xfrm flipV="1">
            <a:off x="7091363" y="4142011"/>
            <a:ext cx="1439862" cy="7207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68" name="Line 60"/>
          <p:cNvSpPr>
            <a:spLocks noChangeShapeType="1"/>
          </p:cNvSpPr>
          <p:nvPr/>
        </p:nvSpPr>
        <p:spPr bwMode="auto">
          <a:xfrm flipH="1">
            <a:off x="7810500" y="4142011"/>
            <a:ext cx="720725" cy="10810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3069" name="Text Box 61"/>
          <p:cNvSpPr txBox="1">
            <a:spLocks noChangeArrowheads="1"/>
          </p:cNvSpPr>
          <p:nvPr/>
        </p:nvSpPr>
        <p:spPr bwMode="auto">
          <a:xfrm>
            <a:off x="684213" y="1622648"/>
            <a:ext cx="1022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sk-SK"/>
              <a:t>bod</a:t>
            </a:r>
            <a:r>
              <a:rPr lang="en-US"/>
              <a:t>-bod</a:t>
            </a:r>
            <a:endParaRPr lang="sk-SK"/>
          </a:p>
        </p:txBody>
      </p:sp>
      <p:sp>
        <p:nvSpPr>
          <p:cNvPr id="43070" name="Text Box 62"/>
          <p:cNvSpPr txBox="1">
            <a:spLocks noChangeArrowheads="1"/>
          </p:cNvSpPr>
          <p:nvPr/>
        </p:nvSpPr>
        <p:spPr bwMode="auto">
          <a:xfrm>
            <a:off x="644525" y="3349848"/>
            <a:ext cx="1047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zbernica</a:t>
            </a:r>
            <a:endParaRPr lang="sk-SK"/>
          </a:p>
        </p:txBody>
      </p:sp>
      <p:sp>
        <p:nvSpPr>
          <p:cNvPr id="43071" name="Text Box 63"/>
          <p:cNvSpPr txBox="1">
            <a:spLocks noChangeArrowheads="1"/>
          </p:cNvSpPr>
          <p:nvPr/>
        </p:nvSpPr>
        <p:spPr bwMode="auto">
          <a:xfrm>
            <a:off x="755650" y="5294536"/>
            <a:ext cx="971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hviezda</a:t>
            </a:r>
            <a:endParaRPr lang="sk-SK"/>
          </a:p>
        </p:txBody>
      </p:sp>
      <p:sp>
        <p:nvSpPr>
          <p:cNvPr id="43072" name="Text Box 64"/>
          <p:cNvSpPr txBox="1">
            <a:spLocks noChangeArrowheads="1"/>
          </p:cNvSpPr>
          <p:nvPr/>
        </p:nvSpPr>
        <p:spPr bwMode="auto">
          <a:xfrm>
            <a:off x="3592513" y="3062511"/>
            <a:ext cx="1987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roz</a:t>
            </a:r>
            <a:r>
              <a:rPr lang="sk-SK"/>
              <a:t>šírená hviezda</a:t>
            </a:r>
          </a:p>
        </p:txBody>
      </p:sp>
      <p:sp>
        <p:nvSpPr>
          <p:cNvPr id="43073" name="Text Box 65"/>
          <p:cNvSpPr txBox="1">
            <a:spLocks noChangeArrowheads="1"/>
          </p:cNvSpPr>
          <p:nvPr/>
        </p:nvSpPr>
        <p:spPr bwMode="auto">
          <a:xfrm>
            <a:off x="3851275" y="5288186"/>
            <a:ext cx="1416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sk-SK"/>
              <a:t>hierarchická</a:t>
            </a:r>
          </a:p>
        </p:txBody>
      </p:sp>
      <p:sp>
        <p:nvSpPr>
          <p:cNvPr id="43074" name="Text Box 66"/>
          <p:cNvSpPr txBox="1">
            <a:spLocks noChangeArrowheads="1"/>
          </p:cNvSpPr>
          <p:nvPr/>
        </p:nvSpPr>
        <p:spPr bwMode="auto">
          <a:xfrm>
            <a:off x="7524750" y="2773586"/>
            <a:ext cx="628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sk-SK"/>
              <a:t>kruh</a:t>
            </a:r>
          </a:p>
        </p:txBody>
      </p:sp>
      <p:sp>
        <p:nvSpPr>
          <p:cNvPr id="43075" name="Text Box 67"/>
          <p:cNvSpPr txBox="1">
            <a:spLocks noChangeArrowheads="1"/>
          </p:cNvSpPr>
          <p:nvPr/>
        </p:nvSpPr>
        <p:spPr bwMode="auto">
          <a:xfrm>
            <a:off x="7235825" y="5288186"/>
            <a:ext cx="1098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sk-SK"/>
              <a:t>full mesh</a:t>
            </a:r>
          </a:p>
        </p:txBody>
      </p:sp>
    </p:spTree>
    <p:extLst>
      <p:ext uri="{BB962C8B-B14F-4D97-AF65-F5344CB8AC3E}">
        <p14:creationId xmlns:p14="http://schemas.microsoft.com/office/powerpoint/2010/main" val="171204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3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3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3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3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3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3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3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3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3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3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3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3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3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3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3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3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3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3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3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3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43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43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2" grpId="0" animBg="1"/>
      <p:bldP spid="43013" grpId="0" animBg="1"/>
      <p:bldP spid="43016" grpId="0" animBg="1"/>
      <p:bldP spid="43017" grpId="0" animBg="1"/>
      <p:bldP spid="43018" grpId="0" animBg="1"/>
      <p:bldP spid="43019" grpId="0" animBg="1"/>
      <p:bldP spid="43020" grpId="0" animBg="1"/>
      <p:bldP spid="43022" grpId="0" animBg="1"/>
      <p:bldP spid="43023" grpId="0" animBg="1"/>
      <p:bldP spid="43024" grpId="0" animBg="1"/>
      <p:bldP spid="43025" grpId="0" animBg="1"/>
      <p:bldP spid="43026" grpId="0" animBg="1"/>
      <p:bldP spid="43027" grpId="0" animBg="1"/>
      <p:bldP spid="43028" grpId="0" animBg="1"/>
      <p:bldP spid="43030" grpId="0" animBg="1"/>
      <p:bldP spid="43031" grpId="0" animBg="1"/>
      <p:bldP spid="43032" grpId="0" animBg="1"/>
      <p:bldP spid="43034" grpId="0" animBg="1"/>
      <p:bldP spid="43035" grpId="0" animBg="1"/>
      <p:bldP spid="43036" grpId="0" animBg="1"/>
      <p:bldP spid="43037" grpId="0" animBg="1"/>
      <p:bldP spid="43038" grpId="0" animBg="1"/>
      <p:bldP spid="43039" grpId="0" animBg="1"/>
      <p:bldP spid="43040" grpId="0" animBg="1"/>
      <p:bldP spid="43041" grpId="0" animBg="1"/>
      <p:bldP spid="43042" grpId="0" animBg="1"/>
      <p:bldP spid="43043" grpId="0" animBg="1"/>
      <p:bldP spid="43044" grpId="0" animBg="1"/>
      <p:bldP spid="43045" grpId="0" animBg="1"/>
      <p:bldP spid="43046" grpId="0" animBg="1"/>
      <p:bldP spid="43047" grpId="0" animBg="1"/>
      <p:bldP spid="43048" grpId="0" animBg="1"/>
      <p:bldP spid="43049" grpId="0" animBg="1"/>
      <p:bldP spid="43050" grpId="0" animBg="1"/>
      <p:bldP spid="43051" grpId="0" animBg="1"/>
      <p:bldP spid="43052" grpId="0" animBg="1"/>
      <p:bldP spid="43053" grpId="0" animBg="1"/>
      <p:bldP spid="43054" grpId="0" animBg="1"/>
      <p:bldP spid="43055" grpId="0" animBg="1"/>
      <p:bldP spid="43056" grpId="0" animBg="1"/>
      <p:bldP spid="43057" grpId="0" animBg="1"/>
      <p:bldP spid="43058" grpId="0" animBg="1"/>
      <p:bldP spid="43059" grpId="0" animBg="1"/>
      <p:bldP spid="43060" grpId="0" animBg="1"/>
      <p:bldP spid="43061" grpId="0" animBg="1"/>
      <p:bldP spid="43062" grpId="0" animBg="1"/>
      <p:bldP spid="43063" grpId="0" animBg="1"/>
      <p:bldP spid="43064" grpId="0" animBg="1"/>
      <p:bldP spid="43065" grpId="0" animBg="1"/>
      <p:bldP spid="43066" grpId="0" animBg="1"/>
      <p:bldP spid="43067" grpId="0" animBg="1"/>
      <p:bldP spid="43068" grpId="0" animBg="1"/>
      <p:bldP spid="43069" grpId="0"/>
      <p:bldP spid="43070" grpId="0"/>
      <p:bldP spid="43071" grpId="0"/>
      <p:bldP spid="43072" grpId="0"/>
      <p:bldP spid="43073" grpId="0"/>
      <p:bldP spid="43074" grpId="0"/>
      <p:bldP spid="4307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Motivácia pre adresovanie uzlov</a:t>
            </a:r>
            <a:endParaRPr lang="en-US" dirty="0"/>
          </a:p>
        </p:txBody>
      </p:sp>
      <p:sp>
        <p:nvSpPr>
          <p:cNvPr id="131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Linkové technológie, ktoré dovoľujú prepojiť navzájom viac ako dva uzly, musia umožňovať jednoznačne identifikovať adresáta rámca – poskytnúť </a:t>
            </a:r>
            <a:r>
              <a:rPr lang="sk-SK" b="1" dirty="0" smtClean="0">
                <a:solidFill>
                  <a:schemeClr val="accent2"/>
                </a:solidFill>
              </a:rPr>
              <a:t>adresovanie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13178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2543175"/>
            <a:ext cx="5865812" cy="418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445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Adresovanie uzlov na technológii</a:t>
            </a:r>
            <a:br>
              <a:rPr lang="sk-SK" dirty="0" smtClean="0"/>
            </a:br>
            <a:r>
              <a:rPr lang="sk-SK" dirty="0" smtClean="0"/>
              <a:t>bod-bod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Bod-bod technológie majú problém s adresovaním implicitne vyriešený</a:t>
            </a:r>
          </a:p>
          <a:p>
            <a:pPr lvl="1"/>
            <a:r>
              <a:rPr lang="sk-SK" dirty="0" smtClean="0"/>
              <a:t>Odoslaný rámec bude prijatý (jediným) proťajším uzlom</a:t>
            </a:r>
          </a:p>
          <a:p>
            <a:pPr lvl="1"/>
            <a:r>
              <a:rPr lang="sk-SK" dirty="0" smtClean="0"/>
              <a:t>Nie je rozdiel medzi unicastom, multicastom a broadcastom</a:t>
            </a:r>
          </a:p>
          <a:p>
            <a:pPr lvl="1"/>
            <a:r>
              <a:rPr lang="sk-SK" dirty="0" smtClean="0"/>
              <a:t>Adresové pole v rámcoch týchto technológií buď úplne chýba, alebo je nastavené na konštantnú hodnotu</a:t>
            </a:r>
          </a:p>
          <a:p>
            <a:r>
              <a:rPr lang="sk-SK" dirty="0" smtClean="0"/>
              <a:t>Typické bod-bod technológie</a:t>
            </a:r>
          </a:p>
          <a:p>
            <a:pPr lvl="1"/>
            <a:r>
              <a:rPr lang="sk-SK" dirty="0" smtClean="0"/>
              <a:t>Serial Line IP (SLIP)</a:t>
            </a:r>
          </a:p>
          <a:p>
            <a:pPr lvl="1"/>
            <a:r>
              <a:rPr lang="sk-SK" dirty="0" smtClean="0"/>
              <a:t>Point to Point Protocol (PPP)</a:t>
            </a:r>
          </a:p>
          <a:p>
            <a:pPr lvl="1"/>
            <a:r>
              <a:rPr lang="sk-SK" dirty="0" smtClean="0"/>
              <a:t>High-level Data Link Control (HDLC)</a:t>
            </a:r>
          </a:p>
          <a:p>
            <a:pPr lvl="2"/>
            <a:r>
              <a:rPr lang="sk-SK" dirty="0" smtClean="0"/>
              <a:t>Umožňuje aj viacnásobný prístup, avšak táto jeho schopnosť sa dnes takmer vôbec nevyužíva</a:t>
            </a:r>
            <a:endParaRPr lang="sk-SK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005114"/>
              </p:ext>
            </p:extLst>
          </p:nvPr>
        </p:nvGraphicFramePr>
        <p:xfrm>
          <a:off x="6660232" y="3140968"/>
          <a:ext cx="1382400" cy="10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Package" showAsIcon="1" r:id="rId3" imgW="914400" imgH="714240" progId="Package">
                  <p:embed/>
                </p:oleObj>
              </mc:Choice>
              <mc:Fallback>
                <p:oleObj name="Package" showAsIcon="1" r:id="rId3" imgW="914400" imgH="7142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0232" y="3140968"/>
                        <a:ext cx="1382400" cy="10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106294"/>
              </p:ext>
            </p:extLst>
          </p:nvPr>
        </p:nvGraphicFramePr>
        <p:xfrm>
          <a:off x="6660232" y="4293096"/>
          <a:ext cx="1382400" cy="10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Package" showAsIcon="1" r:id="rId5" imgW="914400" imgH="714240" progId="Package">
                  <p:embed/>
                </p:oleObj>
              </mc:Choice>
              <mc:Fallback>
                <p:oleObj name="Package" showAsIcon="1" r:id="rId5" imgW="914400" imgH="7142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60232" y="4293096"/>
                        <a:ext cx="1382400" cy="10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580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Adresovanie uzlov na technológiách s viacnásobným prístupom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43000"/>
            <a:ext cx="8496944" cy="5715000"/>
          </a:xfrm>
        </p:spPr>
        <p:txBody>
          <a:bodyPr>
            <a:normAutofit lnSpcReduction="10000"/>
          </a:bodyPr>
          <a:lstStyle/>
          <a:p>
            <a:r>
              <a:rPr lang="sk-SK" dirty="0" smtClean="0"/>
              <a:t>Pri viacnásobnom prístupe je nutné, aby rámec niesol informáciu, kam má byť doručený</a:t>
            </a:r>
          </a:p>
          <a:p>
            <a:r>
              <a:rPr lang="sk-SK" dirty="0" smtClean="0"/>
              <a:t>Sú zaužívané dva prístupy</a:t>
            </a:r>
          </a:p>
          <a:p>
            <a:pPr lvl="1"/>
            <a:r>
              <a:rPr lang="sk-SK" dirty="0" smtClean="0"/>
              <a:t>Identifikácia logického prepoja nad fyzickým médiom</a:t>
            </a:r>
          </a:p>
          <a:p>
            <a:pPr lvl="1"/>
            <a:r>
              <a:rPr lang="sk-SK" dirty="0" smtClean="0"/>
              <a:t>Unikátna identifikácia odosielateľa a príjemcu</a:t>
            </a:r>
          </a:p>
          <a:p>
            <a:r>
              <a:rPr lang="sk-SK" dirty="0" smtClean="0"/>
              <a:t>Identifikáciu logického prepoja používajú najmä technológie s virtuálnymi okruhmi</a:t>
            </a:r>
          </a:p>
          <a:p>
            <a:pPr lvl="1"/>
            <a:r>
              <a:rPr lang="sk-SK" dirty="0" smtClean="0"/>
              <a:t>Logický prepoj predstavuje virtuálny „drôt“ medzi dvojicou uzlov</a:t>
            </a:r>
          </a:p>
          <a:p>
            <a:pPr lvl="1"/>
            <a:r>
              <a:rPr lang="sk-SK" dirty="0" smtClean="0"/>
              <a:t>Každá dvojica zariadení, ktorá môže bezprostredne medzi sebou komunikovať, má medzi sebou svoj vlastný vyhradený logický prepoj</a:t>
            </a:r>
          </a:p>
          <a:p>
            <a:pPr lvl="1"/>
            <a:r>
              <a:rPr lang="sk-SK" dirty="0" smtClean="0"/>
              <a:t>Rámec nesie informáciu, do ktorého logického prepoja patrí</a:t>
            </a:r>
          </a:p>
          <a:p>
            <a:pPr lvl="1"/>
            <a:r>
              <a:rPr lang="sk-SK" dirty="0" smtClean="0"/>
              <a:t>Nepoužíva sa „zdrojový“ a „cieľový“ logický prepoj, ale jednoducho iba „prepoj“ – adresové pole je len jedno</a:t>
            </a:r>
          </a:p>
          <a:p>
            <a:pPr lvl="1"/>
            <a:r>
              <a:rPr lang="sk-SK" dirty="0" smtClean="0"/>
              <a:t>ATM – údaj Virtual Path ID/Virtual Circuit ID</a:t>
            </a:r>
          </a:p>
          <a:p>
            <a:pPr lvl="1"/>
            <a:r>
              <a:rPr lang="sk-SK" dirty="0" smtClean="0"/>
              <a:t>Frame Relay – údaj Data Link Connection ID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77454"/>
              </p:ext>
            </p:extLst>
          </p:nvPr>
        </p:nvGraphicFramePr>
        <p:xfrm>
          <a:off x="7380312" y="5733255"/>
          <a:ext cx="1382400" cy="10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Package" showAsIcon="1" r:id="rId3" imgW="914400" imgH="714240" progId="Package">
                  <p:embed/>
                </p:oleObj>
              </mc:Choice>
              <mc:Fallback>
                <p:oleObj name="Package" showAsIcon="1" r:id="rId3" imgW="914400" imgH="7142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80312" y="5733255"/>
                        <a:ext cx="1382400" cy="10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963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/>
              <a:t>Adresovanie uzlov na technológiách s viacnásobným prístupom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Unikátna identifikácia odosielateľa a príjemcu je najbežnejší spôsob adresovania rámcov</a:t>
            </a:r>
          </a:p>
          <a:p>
            <a:pPr lvl="1"/>
            <a:r>
              <a:rPr lang="sk-SK" dirty="0" smtClean="0"/>
              <a:t>Odosielateľ i príjemca sú v rámci identifikovaní v samostatných adresových poliach</a:t>
            </a:r>
          </a:p>
          <a:p>
            <a:pPr lvl="1"/>
            <a:r>
              <a:rPr lang="sk-SK" dirty="0" smtClean="0"/>
              <a:t>Ak je príjemcom skupina uzlov, používajú sa dohodnuté vyhradené adresy, počet adresových polí sa nemení</a:t>
            </a:r>
          </a:p>
          <a:p>
            <a:r>
              <a:rPr lang="sk-SK" dirty="0" smtClean="0"/>
              <a:t>Doručovanie rámcov sa môže diať v závislosti od technológie rôzne</a:t>
            </a:r>
          </a:p>
          <a:p>
            <a:pPr lvl="1"/>
            <a:r>
              <a:rPr lang="sk-SK" dirty="0" smtClean="0"/>
              <a:t>Buď sa rámec doručí všetkým uzlom na spoločnom médiu a spracuje ho len jeho skutočný adresát</a:t>
            </a:r>
          </a:p>
          <a:p>
            <a:pPr lvl="1"/>
            <a:r>
              <a:rPr lang="sk-SK" dirty="0" smtClean="0"/>
              <a:t>Alebo už samotná linková technológia doručuje rámce len patričným adresátom, nie všetkým uzlom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8160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8"/>
          <a:stretch/>
        </p:blipFill>
        <p:spPr bwMode="auto">
          <a:xfrm>
            <a:off x="3203848" y="3282583"/>
            <a:ext cx="5940152" cy="3575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9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Motivácia pre riadenie prístupu k médiu</a:t>
            </a:r>
            <a:endParaRPr lang="en-US" dirty="0"/>
          </a:p>
        </p:txBody>
      </p:sp>
      <p:sp>
        <p:nvSpPr>
          <p:cNvPr id="129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1900" dirty="0" smtClean="0"/>
              <a:t>Ďalšou z úloh linkovej vrstvy je stanoviť, akým spôsobom budú viaceré uzly, ktoré potrebujú odoslať dáta, používať spoločné komunikačné médium – je potrebné </a:t>
            </a:r>
            <a:r>
              <a:rPr lang="sk-SK" sz="1900" b="1" dirty="0" smtClean="0">
                <a:solidFill>
                  <a:schemeClr val="accent2"/>
                </a:solidFill>
              </a:rPr>
              <a:t>riadiť prístup k médiu</a:t>
            </a:r>
            <a:r>
              <a:rPr lang="sk-SK" sz="1900" dirty="0" smtClean="0"/>
              <a:t>, aby nedochádzalo ku kolíziám, alebo aspoň aby bolo možné zotaviť sa z nich</a:t>
            </a:r>
            <a:endParaRPr lang="en-US" sz="1900" dirty="0"/>
          </a:p>
          <a:p>
            <a:r>
              <a:rPr lang="sk-SK" sz="1900" dirty="0" smtClean="0"/>
              <a:t>Pojmom </a:t>
            </a:r>
            <a:r>
              <a:rPr lang="sk-SK" sz="1900" b="1" dirty="0" smtClean="0">
                <a:solidFill>
                  <a:schemeClr val="accent2"/>
                </a:solidFill>
              </a:rPr>
              <a:t>kolízia</a:t>
            </a:r>
            <a:r>
              <a:rPr lang="sk-SK" sz="1900" dirty="0" smtClean="0"/>
              <a:t> sa označuje neželaný stav, keď viaceré stanice vysielajú naraz v tom istom čase a nie je rozumieť ani jednej z nich</a:t>
            </a:r>
          </a:p>
          <a:p>
            <a:r>
              <a:rPr lang="sk-SK" sz="1900" dirty="0" smtClean="0"/>
              <a:t>Kolízia môže spôsobiť</a:t>
            </a:r>
            <a:br>
              <a:rPr lang="sk-SK" sz="1900" dirty="0" smtClean="0"/>
            </a:br>
            <a:r>
              <a:rPr lang="sk-SK" sz="1900" dirty="0" smtClean="0"/>
              <a:t>nenávratné zničenie</a:t>
            </a:r>
            <a:r>
              <a:rPr lang="sk-SK" sz="1900" dirty="0"/>
              <a:t/>
            </a:r>
            <a:br>
              <a:rPr lang="sk-SK" sz="1900" dirty="0"/>
            </a:br>
            <a:r>
              <a:rPr lang="sk-SK" sz="1900" dirty="0" smtClean="0"/>
              <a:t>prenášaných rámcov</a:t>
            </a:r>
          </a:p>
          <a:p>
            <a:r>
              <a:rPr lang="sk-SK" sz="1900" dirty="0" smtClean="0"/>
              <a:t>Priestor siete, v ktorom</a:t>
            </a:r>
            <a:br>
              <a:rPr lang="sk-SK" sz="1900" dirty="0" smtClean="0"/>
            </a:br>
            <a:r>
              <a:rPr lang="sk-SK" sz="1900" dirty="0" smtClean="0"/>
              <a:t>môže dôjsť ku kolízii,</a:t>
            </a:r>
            <a:br>
              <a:rPr lang="sk-SK" sz="1900" dirty="0" smtClean="0"/>
            </a:br>
            <a:r>
              <a:rPr lang="sk-SK" sz="1900" dirty="0" smtClean="0"/>
              <a:t>sa nazýva </a:t>
            </a:r>
            <a:r>
              <a:rPr lang="sk-SK" sz="1900" b="1" dirty="0" smtClean="0">
                <a:solidFill>
                  <a:schemeClr val="accent2"/>
                </a:solidFill>
              </a:rPr>
              <a:t>kolízna doména</a:t>
            </a:r>
          </a:p>
          <a:p>
            <a:r>
              <a:rPr lang="sk-SK" sz="1900" dirty="0" smtClean="0"/>
              <a:t>V priestore kolíznej</a:t>
            </a:r>
            <a:br>
              <a:rPr lang="sk-SK" sz="1900" dirty="0" smtClean="0"/>
            </a:br>
            <a:r>
              <a:rPr lang="sk-SK" sz="1900" dirty="0" smtClean="0"/>
              <a:t>domény smie v danom</a:t>
            </a:r>
            <a:r>
              <a:rPr lang="sk-SK" sz="1900" dirty="0"/>
              <a:t/>
            </a:r>
            <a:br>
              <a:rPr lang="sk-SK" sz="1900" dirty="0"/>
            </a:br>
            <a:r>
              <a:rPr lang="sk-SK" sz="1900" dirty="0" smtClean="0"/>
              <a:t>momente vysielať</a:t>
            </a:r>
            <a:br>
              <a:rPr lang="sk-SK" sz="1900" dirty="0" smtClean="0"/>
            </a:br>
            <a:r>
              <a:rPr lang="sk-SK" sz="1900" dirty="0" smtClean="0"/>
              <a:t>najviac jedna stanica</a:t>
            </a:r>
          </a:p>
        </p:txBody>
      </p:sp>
    </p:spTree>
    <p:extLst>
      <p:ext uri="{BB962C8B-B14F-4D97-AF65-F5344CB8AC3E}">
        <p14:creationId xmlns:p14="http://schemas.microsoft.com/office/powerpoint/2010/main" val="125810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74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499" y="3618000"/>
            <a:ext cx="5249501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1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Deterministické prístupové metódy</a:t>
            </a:r>
            <a:endParaRPr lang="en-US" dirty="0"/>
          </a:p>
        </p:txBody>
      </p:sp>
      <p:sp>
        <p:nvSpPr>
          <p:cNvPr id="131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V </a:t>
            </a:r>
            <a:r>
              <a:rPr lang="sk-SK" sz="2000" b="1" dirty="0" smtClean="0">
                <a:solidFill>
                  <a:schemeClr val="accent2"/>
                </a:solidFill>
              </a:rPr>
              <a:t>riadenom</a:t>
            </a:r>
            <a:r>
              <a:rPr lang="sk-SK" sz="2000" dirty="0" smtClean="0"/>
              <a:t> (tzv. </a:t>
            </a:r>
            <a:r>
              <a:rPr lang="sk-SK" sz="2000" b="1" dirty="0" smtClean="0">
                <a:solidFill>
                  <a:schemeClr val="accent2"/>
                </a:solidFill>
              </a:rPr>
              <a:t>deterministickom</a:t>
            </a:r>
            <a:r>
              <a:rPr lang="sk-SK" sz="2000" dirty="0" smtClean="0"/>
              <a:t>) prístupe k médiu linková technológia stanovuje striktný mechanizmus, akým stanica s istotou vie, kedy môže vysielať bez rizika spôsobenia kolízie</a:t>
            </a:r>
          </a:p>
          <a:p>
            <a:pPr lvl="1"/>
            <a:r>
              <a:rPr lang="sk-SK" sz="1800" dirty="0" smtClean="0"/>
              <a:t>Veľmi obľúbenou deterministickou metódou je tzv. token passing: stanice si v stanovenom poradí odovzdávajú špeciálnu správu, ktorá oprávňuje jej držiteľa (stanicu) odoslať istý objem dát</a:t>
            </a:r>
          </a:p>
          <a:p>
            <a:pPr lvl="1"/>
            <a:r>
              <a:rPr lang="sk-SK" sz="1800" dirty="0" smtClean="0"/>
              <a:t>Mechanizmus garantuje, že v jednotlivých kolíznych doménach vysiela najviac jedna stanica</a:t>
            </a:r>
          </a:p>
          <a:p>
            <a:r>
              <a:rPr lang="sk-SK" sz="2000" dirty="0" smtClean="0"/>
              <a:t>Deterministické metódy</a:t>
            </a:r>
            <a:br>
              <a:rPr lang="sk-SK" sz="2000" dirty="0" smtClean="0"/>
            </a:br>
            <a:r>
              <a:rPr lang="sk-SK" sz="2000" dirty="0" smtClean="0"/>
              <a:t>riadenia prístupu síce</a:t>
            </a:r>
            <a:br>
              <a:rPr lang="sk-SK" sz="2000" dirty="0" smtClean="0"/>
            </a:br>
            <a:r>
              <a:rPr lang="sk-SK" sz="2000" dirty="0" smtClean="0"/>
              <a:t>predchádzajú vzniku kolízií,</a:t>
            </a:r>
            <a:br>
              <a:rPr lang="sk-SK" sz="2000" dirty="0" smtClean="0"/>
            </a:br>
            <a:r>
              <a:rPr lang="sk-SK" sz="2000" dirty="0" smtClean="0"/>
              <a:t>avšak sú pomerne zložité</a:t>
            </a:r>
            <a:br>
              <a:rPr lang="sk-SK" sz="2000" dirty="0" smtClean="0"/>
            </a:br>
            <a:r>
              <a:rPr lang="sk-SK" sz="2000" dirty="0" smtClean="0"/>
              <a:t>a vnášajú veľkú réžiu</a:t>
            </a:r>
          </a:p>
        </p:txBody>
      </p:sp>
    </p:spTree>
    <p:extLst>
      <p:ext uri="{BB962C8B-B14F-4D97-AF65-F5344CB8AC3E}">
        <p14:creationId xmlns:p14="http://schemas.microsoft.com/office/powerpoint/2010/main" val="119644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7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770" y="3618000"/>
            <a:ext cx="5186230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1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Stochastické prístupové metódy</a:t>
            </a:r>
            <a:endParaRPr lang="en-US" dirty="0"/>
          </a:p>
        </p:txBody>
      </p:sp>
      <p:sp>
        <p:nvSpPr>
          <p:cNvPr id="131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V </a:t>
            </a:r>
            <a:r>
              <a:rPr lang="sk-SK" sz="2000" b="1" dirty="0" smtClean="0">
                <a:solidFill>
                  <a:schemeClr val="accent2"/>
                </a:solidFill>
              </a:rPr>
              <a:t>náhodnom</a:t>
            </a:r>
            <a:r>
              <a:rPr lang="sk-SK" sz="2000" dirty="0" smtClean="0"/>
              <a:t> (tzv. </a:t>
            </a:r>
            <a:r>
              <a:rPr lang="sk-SK" sz="2000" b="1" dirty="0" smtClean="0">
                <a:solidFill>
                  <a:schemeClr val="accent2"/>
                </a:solidFill>
              </a:rPr>
              <a:t>stochastickom</a:t>
            </a:r>
            <a:r>
              <a:rPr lang="sk-SK" sz="2000" dirty="0" smtClean="0"/>
              <a:t>) prístupe k médiu stanice môžu vysielať vždy, keď sa im zdá, že nevysiela nikto iný</a:t>
            </a:r>
          </a:p>
          <a:p>
            <a:pPr lvl="1"/>
            <a:r>
              <a:rPr lang="sk-SK" sz="1800" dirty="0" smtClean="0"/>
              <a:t>Niekedy tento predpoklad vyjde, inokedy zlyhá</a:t>
            </a:r>
          </a:p>
          <a:p>
            <a:pPr lvl="1"/>
            <a:r>
              <a:rPr lang="sk-SK" sz="1800" dirty="0" smtClean="0"/>
              <a:t>Kolízie teda v priestoroch kolíznej domény vznikať budú, linková technológia im nedokáže s určitosťou predísť</a:t>
            </a:r>
          </a:p>
          <a:p>
            <a:pPr lvl="1"/>
            <a:r>
              <a:rPr lang="sk-SK" sz="1800" dirty="0" smtClean="0"/>
              <a:t>Stochastické prístupové metódy sa len snažia znížiť pravdepodobnosť vzniku kolízie a zároveň stanovujú mechanizmus, ako prípadnú kolíziu zistiť (detegovať) a zotaviť sa z nej</a:t>
            </a:r>
          </a:p>
          <a:p>
            <a:r>
              <a:rPr lang="sk-SK" sz="2000" dirty="0" smtClean="0"/>
              <a:t>Metódy s náhodným prístupom</a:t>
            </a:r>
            <a:br>
              <a:rPr lang="sk-SK" sz="2000" dirty="0" smtClean="0"/>
            </a:br>
            <a:r>
              <a:rPr lang="sk-SK" sz="2000" dirty="0" smtClean="0"/>
              <a:t>sú jednoduchšie, avšak</a:t>
            </a:r>
            <a:br>
              <a:rPr lang="sk-SK" sz="2000" dirty="0" smtClean="0"/>
            </a:br>
            <a:r>
              <a:rPr lang="sk-SK" sz="2000" dirty="0" smtClean="0"/>
              <a:t>pri veľkom počte uzlov</a:t>
            </a:r>
            <a:br>
              <a:rPr lang="sk-SK" sz="2000" dirty="0" smtClean="0"/>
            </a:br>
            <a:r>
              <a:rPr lang="sk-SK" sz="2000" dirty="0" smtClean="0"/>
              <a:t>v kolíznej doméne výrazne</a:t>
            </a:r>
            <a:br>
              <a:rPr lang="sk-SK" sz="2000" dirty="0" smtClean="0"/>
            </a:br>
            <a:r>
              <a:rPr lang="sk-SK" sz="2000" dirty="0" smtClean="0"/>
              <a:t>klesá prenosový výkon siete</a:t>
            </a:r>
          </a:p>
        </p:txBody>
      </p:sp>
    </p:spTree>
    <p:extLst>
      <p:ext uri="{BB962C8B-B14F-4D97-AF65-F5344CB8AC3E}">
        <p14:creationId xmlns:p14="http://schemas.microsoft.com/office/powerpoint/2010/main" val="373187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949" y="2924944"/>
            <a:ext cx="5864051" cy="364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1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Schopnosť obojstrannej komunikácie</a:t>
            </a:r>
            <a:endParaRPr lang="en-US" dirty="0"/>
          </a:p>
        </p:txBody>
      </p:sp>
      <p:sp>
        <p:nvSpPr>
          <p:cNvPr id="131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Pojmom „duplex“ sa označuje schopnosť komunikovať obojsmerne</a:t>
            </a:r>
          </a:p>
          <a:p>
            <a:pPr lvl="1"/>
            <a:r>
              <a:rPr lang="sk-SK" sz="1800" dirty="0" smtClean="0">
                <a:solidFill>
                  <a:schemeClr val="accent2"/>
                </a:solidFill>
              </a:rPr>
              <a:t>Half Duplex</a:t>
            </a:r>
            <a:r>
              <a:rPr lang="sk-SK" sz="1800" dirty="0" smtClean="0"/>
              <a:t>: obojsmerná komunikácia je možná, ale nie súčasne. Stanica buď vysiela alebo prijíma dáta, no nie oboje naraz, v tom istom momente</a:t>
            </a:r>
          </a:p>
          <a:p>
            <a:pPr lvl="1"/>
            <a:r>
              <a:rPr lang="sk-SK" sz="1800" dirty="0" smtClean="0">
                <a:solidFill>
                  <a:schemeClr val="accent2"/>
                </a:solidFill>
              </a:rPr>
              <a:t>Full Duplex</a:t>
            </a:r>
            <a:r>
              <a:rPr lang="sk-SK" sz="1800" dirty="0" smtClean="0"/>
              <a:t>: obojsmerná komunikácia je možná kedykoľvek. Stanica môže vysielať i prijímať súčasne</a:t>
            </a:r>
          </a:p>
          <a:p>
            <a:r>
              <a:rPr lang="sk-SK" sz="2000" dirty="0" smtClean="0"/>
              <a:t>Ak je možné komunikovať</a:t>
            </a:r>
            <a:br>
              <a:rPr lang="sk-SK" sz="2000" dirty="0" smtClean="0"/>
            </a:br>
            <a:r>
              <a:rPr lang="sk-SK" sz="2000" dirty="0" smtClean="0"/>
              <a:t>v režime Full Duplex,</a:t>
            </a:r>
            <a:br>
              <a:rPr lang="sk-SK" sz="2000" dirty="0" smtClean="0"/>
            </a:br>
            <a:r>
              <a:rPr lang="sk-SK" sz="2000" dirty="0" smtClean="0"/>
              <a:t>potom kolízie nemôžu nastať</a:t>
            </a:r>
          </a:p>
          <a:p>
            <a:pPr lvl="1"/>
            <a:r>
              <a:rPr lang="sk-SK" sz="1800" dirty="0" smtClean="0"/>
              <a:t>Pri Full Duplex komunikácii</a:t>
            </a:r>
            <a:br>
              <a:rPr lang="sk-SK" sz="1800" dirty="0" smtClean="0"/>
            </a:br>
            <a:r>
              <a:rPr lang="sk-SK" sz="1800" dirty="0" smtClean="0"/>
              <a:t>linková technológia prenáša</a:t>
            </a:r>
            <a:br>
              <a:rPr lang="sk-SK" sz="1800" dirty="0" smtClean="0"/>
            </a:br>
            <a:r>
              <a:rPr lang="sk-SK" sz="1800" dirty="0" smtClean="0"/>
              <a:t>súčasné vysielanie</a:t>
            </a:r>
            <a:br>
              <a:rPr lang="sk-SK" sz="1800" dirty="0" smtClean="0"/>
            </a:br>
            <a:r>
              <a:rPr lang="sk-SK" sz="1800" dirty="0" smtClean="0"/>
              <a:t>dvoch staníc, čo by</a:t>
            </a:r>
            <a:br>
              <a:rPr lang="sk-SK" sz="1800" dirty="0" smtClean="0"/>
            </a:br>
            <a:r>
              <a:rPr lang="sk-SK" sz="1800" dirty="0" smtClean="0"/>
              <a:t>sa v kolíznom prostredí</a:t>
            </a:r>
            <a:br>
              <a:rPr lang="sk-SK" sz="1800" dirty="0" smtClean="0"/>
            </a:br>
            <a:r>
              <a:rPr lang="sk-SK" sz="1800" dirty="0" smtClean="0"/>
              <a:t>automaticky považovalo</a:t>
            </a:r>
            <a:br>
              <a:rPr lang="sk-SK" sz="1800" dirty="0" smtClean="0"/>
            </a:br>
            <a:r>
              <a:rPr lang="sk-SK" sz="1800" dirty="0" smtClean="0"/>
              <a:t>za kolíziu</a:t>
            </a:r>
          </a:p>
        </p:txBody>
      </p:sp>
    </p:spTree>
    <p:extLst>
      <p:ext uri="{BB962C8B-B14F-4D97-AF65-F5344CB8AC3E}">
        <p14:creationId xmlns:p14="http://schemas.microsoft.com/office/powerpoint/2010/main" val="44692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Formát rámcov linkovej vrstvy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Rámce rôznych linkových technológií sa v detailoch môžu líšiť, no ich celkový formát je mnohokrát podobný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Hlavička</a:t>
            </a:r>
            <a:r>
              <a:rPr lang="sk-SK" dirty="0" smtClean="0"/>
              <a:t> rámca obsahuje adresové informácie, identifikuje typ celého rámca, druh dát prenášaných v tele rámca, prípadne dĺžku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Päta</a:t>
            </a:r>
            <a:r>
              <a:rPr lang="sk-SK" dirty="0" smtClean="0"/>
              <a:t> rámca obsahuje najmä kontrolný súčet</a:t>
            </a:r>
          </a:p>
          <a:p>
            <a:pPr lvl="1"/>
            <a:r>
              <a:rPr lang="sk-SK" dirty="0" smtClean="0"/>
              <a:t>Hlavička i päta môžu obsahovať aj technologické pole, ktoré identifikuje začiatok a koniec rámca pre potreby sieťového rozhrania. Toto pole sa nazýva rôzne: Preamble, Start-of-Frame Delimiter, Flag</a:t>
            </a:r>
            <a:endParaRPr lang="sk-SK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0" t="33413" r="7108" b="39404"/>
          <a:stretch/>
        </p:blipFill>
        <p:spPr bwMode="auto">
          <a:xfrm>
            <a:off x="683568" y="4365104"/>
            <a:ext cx="8042313" cy="2330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52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Vrstvenie protokolov v sieťovej komunikácii</a:t>
            </a:r>
            <a:endParaRPr lang="en-US" dirty="0"/>
          </a:p>
        </p:txBody>
      </p:sp>
      <p:sp>
        <p:nvSpPr>
          <p:cNvPr id="126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Procesy a činnosti, ktoré v sieťach prebiehajú, sú veľmi rozmanité, no je ich možné „upratať“ podľa ich povahy, všeobecného účelu, zložitosti či závislosti na iných procesoch</a:t>
            </a:r>
          </a:p>
          <a:p>
            <a:r>
              <a:rPr lang="sk-SK" sz="2000" dirty="0" smtClean="0"/>
              <a:t>Toto upratanie procesov na „vyššie“ a „nižšie“ vedie na vytvorenie istých hierarchických skupín, ktoré nazývame </a:t>
            </a:r>
            <a:r>
              <a:rPr lang="sk-SK" sz="2000" b="1" dirty="0" smtClean="0">
                <a:solidFill>
                  <a:schemeClr val="accent2"/>
                </a:solidFill>
              </a:rPr>
              <a:t>vrstvy</a:t>
            </a:r>
            <a:endParaRPr lang="en-US" sz="2000" b="1" dirty="0" smtClean="0">
              <a:solidFill>
                <a:schemeClr val="accent2"/>
              </a:solidFill>
            </a:endParaRPr>
          </a:p>
        </p:txBody>
      </p:sp>
      <p:pic>
        <p:nvPicPr>
          <p:cNvPr id="12605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0433" y="2924944"/>
            <a:ext cx="6523134" cy="3933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456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Príklady formátov rámcov linkovej vrstvy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Rámec LAN technológie Ethernet</a:t>
            </a:r>
          </a:p>
          <a:p>
            <a:endParaRPr lang="sk-SK" dirty="0"/>
          </a:p>
          <a:p>
            <a:endParaRPr lang="sk-SK" dirty="0" smtClean="0"/>
          </a:p>
          <a:p>
            <a:endParaRPr lang="sk-SK" dirty="0"/>
          </a:p>
          <a:p>
            <a:endParaRPr lang="sk-SK" dirty="0" smtClean="0"/>
          </a:p>
          <a:p>
            <a:r>
              <a:rPr lang="sk-SK" dirty="0" smtClean="0"/>
              <a:t>Rámec WAN technológie Point to Point Protocol </a:t>
            </a:r>
            <a:endParaRPr lang="sk-SK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816"/>
            <a:ext cx="9144000" cy="10770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7112"/>
            <a:ext cx="9144000" cy="120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7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0"/>
            <a:ext cx="4800600" cy="3124200"/>
          </a:xfrm>
          <a:prstGeom prst="rect">
            <a:avLst/>
          </a:prstGeom>
          <a:solidFill>
            <a:srgbClr val="015F8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k-SK"/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title"/>
          </p:nvPr>
        </p:nvSpPr>
        <p:spPr>
          <a:xfrm>
            <a:off x="293688" y="1089025"/>
            <a:ext cx="3918272" cy="838200"/>
          </a:xfrm>
          <a:noFill/>
        </p:spPr>
        <p:txBody>
          <a:bodyPr anchor="ctr">
            <a:normAutofit/>
          </a:bodyPr>
          <a:lstStyle/>
          <a:p>
            <a:pPr eaLnBrk="1" hangingPunct="1"/>
            <a:r>
              <a:rPr lang="sk-SK" sz="2800" dirty="0" smtClean="0">
                <a:solidFill>
                  <a:schemeClr val="bg1"/>
                </a:solidFill>
              </a:rPr>
              <a:t>Technológia Ethernet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  <p:pic>
        <p:nvPicPr>
          <p:cNvPr id="9220" name="Picture 4" descr="MAE294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0"/>
            <a:ext cx="4687887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1061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Ethernet – krátky pohľad do histórie</a:t>
            </a:r>
            <a:endParaRPr lang="en-US"/>
          </a:p>
        </p:txBody>
      </p:sp>
      <p:sp>
        <p:nvSpPr>
          <p:cNvPr id="2" name="Zástupný symbol obsah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>
                <a:hlinkClick r:id="rId2"/>
              </a:rPr>
              <a:t>Počiatky Ethernetu</a:t>
            </a:r>
            <a:r>
              <a:rPr lang="sk-SK" dirty="0" smtClean="0"/>
              <a:t> ako LAN technológie siahajú do roku 1972, kľúčové osoby boli Robert Metcalfe a David Boggs</a:t>
            </a:r>
          </a:p>
          <a:p>
            <a:pPr lvl="1"/>
            <a:r>
              <a:rPr lang="sk-SK" dirty="0" smtClean="0"/>
              <a:t>Xerox, Palo Alto, 2.94 Mbps, experimentálny variant</a:t>
            </a:r>
          </a:p>
          <a:p>
            <a:pPr lvl="1"/>
            <a:r>
              <a:rPr lang="sk-SK" dirty="0" smtClean="0"/>
              <a:t>DIX (Digital, Intel, Xerox): r. 1980, 10 Mbps, tzv. Blue Book</a:t>
            </a:r>
          </a:p>
          <a:p>
            <a:pPr lvl="1"/>
            <a:r>
              <a:rPr lang="sk-SK" dirty="0" smtClean="0"/>
              <a:t>IEEE 802.3: r. 1982, 10 Mbps, upravený formát rámca, avšak umožnená spätná kompatibilita</a:t>
            </a:r>
          </a:p>
          <a:p>
            <a:r>
              <a:rPr lang="sk-SK" dirty="0" smtClean="0"/>
              <a:t>Hoci Ethernet mal sériu konkurentov (Token Ring, ARCnet, FDDI, ATM, ...), jeho jednoduchá činnosť a nízka cena rozhodli o úspechu</a:t>
            </a:r>
          </a:p>
        </p:txBody>
      </p:sp>
      <p:pic>
        <p:nvPicPr>
          <p:cNvPr id="4" name="Obrázok 3" descr="metcalfe-enet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7984" y="4389368"/>
            <a:ext cx="4716017" cy="246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5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1880964"/>
            <a:ext cx="5467350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Ethernet – súčasnosť</a:t>
            </a:r>
            <a:endParaRPr lang="en-US"/>
          </a:p>
        </p:txBody>
      </p:sp>
      <p:sp>
        <p:nvSpPr>
          <p:cNvPr id="2" name="Zástupný symbol obsahu 1"/>
          <p:cNvSpPr>
            <a:spLocks noGrp="1"/>
          </p:cNvSpPr>
          <p:nvPr>
            <p:ph idx="1"/>
          </p:nvPr>
        </p:nvSpPr>
        <p:spPr>
          <a:xfrm>
            <a:off x="323528" y="1143000"/>
            <a:ext cx="3960440" cy="5410200"/>
          </a:xfrm>
        </p:spPr>
        <p:txBody>
          <a:bodyPr>
            <a:normAutofit fontScale="85000" lnSpcReduction="10000"/>
          </a:bodyPr>
          <a:lstStyle/>
          <a:p>
            <a:r>
              <a:rPr lang="sk-SK" dirty="0" smtClean="0"/>
              <a:t>V súčasnosti je Ethernet prakticky jedinou používanou LAN technológiou</a:t>
            </a:r>
          </a:p>
          <a:p>
            <a:pPr lvl="1"/>
            <a:r>
              <a:rPr lang="sk-SK" dirty="0" smtClean="0"/>
              <a:t>Za celý čas existencie Ethernetu nedošlo k zásadným zmenám vo formáte rámca či základnom princípe</a:t>
            </a:r>
          </a:p>
          <a:p>
            <a:r>
              <a:rPr lang="sk-SK" dirty="0" smtClean="0"/>
              <a:t>Rýchlosti: 10M, 100M, 1G, 10G, 40G, 100G</a:t>
            </a:r>
          </a:p>
          <a:p>
            <a:r>
              <a:rPr lang="sk-SK" dirty="0" smtClean="0"/>
              <a:t>Médiá</a:t>
            </a:r>
          </a:p>
          <a:p>
            <a:pPr lvl="1"/>
            <a:r>
              <a:rPr lang="sk-SK" dirty="0" smtClean="0"/>
              <a:t>Metalické: twisted pair, twinax</a:t>
            </a:r>
          </a:p>
          <a:p>
            <a:pPr lvl="1"/>
            <a:r>
              <a:rPr lang="sk-SK" dirty="0" smtClean="0"/>
              <a:t>Optické: viac- a jednovidové vlákna</a:t>
            </a:r>
          </a:p>
          <a:p>
            <a:pPr lvl="1"/>
            <a:r>
              <a:rPr lang="sk-SK" dirty="0" smtClean="0"/>
              <a:t>Bezdrôtové varianty</a:t>
            </a:r>
          </a:p>
          <a:p>
            <a:r>
              <a:rPr lang="sk-SK" dirty="0" smtClean="0"/>
              <a:t>Popularita Ethernetu ho</a:t>
            </a:r>
            <a:br>
              <a:rPr lang="sk-SK" dirty="0" smtClean="0"/>
            </a:br>
            <a:r>
              <a:rPr lang="sk-SK" dirty="0" smtClean="0"/>
              <a:t>posúva i do ďalších aplikácií</a:t>
            </a:r>
          </a:p>
          <a:p>
            <a:pPr lvl="1"/>
            <a:r>
              <a:rPr lang="sk-SK" dirty="0" smtClean="0"/>
              <a:t>Úložiskové siete (SAN)</a:t>
            </a:r>
          </a:p>
          <a:p>
            <a:pPr lvl="1"/>
            <a:r>
              <a:rPr lang="sk-SK" dirty="0" smtClean="0"/>
              <a:t>Rozľahlé siete (MAN, WAN)</a:t>
            </a:r>
          </a:p>
        </p:txBody>
      </p:sp>
    </p:spTree>
    <p:extLst>
      <p:ext uri="{BB962C8B-B14F-4D97-AF65-F5344CB8AC3E}">
        <p14:creationId xmlns:p14="http://schemas.microsoft.com/office/powerpoint/2010/main" val="329403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Štandardy technológie Ethernet</a:t>
            </a:r>
            <a:endParaRPr lang="en-US" dirty="0"/>
          </a:p>
        </p:txBody>
      </p:sp>
      <p:sp>
        <p:nvSpPr>
          <p:cNvPr id="129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O štandardizáciu technológie Ethernet sa v súčasnosti stará inštitút IEEE, ktorý špecifikuje detaily fyzickej i linkovej vrstvy tejto technológie</a:t>
            </a:r>
          </a:p>
          <a:p>
            <a:r>
              <a:rPr lang="sk-SK" dirty="0" smtClean="0"/>
              <a:t>Najdôležitejšie ethernetové štandardy:</a:t>
            </a:r>
          </a:p>
          <a:p>
            <a:pPr lvl="1"/>
            <a:r>
              <a:rPr lang="sk-SK" dirty="0"/>
              <a:t>IEEE 802.2 – Logical Link </a:t>
            </a:r>
            <a:r>
              <a:rPr lang="sk-SK" dirty="0" smtClean="0"/>
              <a:t>Control</a:t>
            </a:r>
          </a:p>
          <a:p>
            <a:pPr lvl="1"/>
            <a:r>
              <a:rPr lang="sk-SK" dirty="0" smtClean="0"/>
              <a:t>IEEE 802.3 – Media Access Control</a:t>
            </a:r>
          </a:p>
        </p:txBody>
      </p:sp>
      <p:pic>
        <p:nvPicPr>
          <p:cNvPr id="129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1"/>
          <a:stretch/>
        </p:blipFill>
        <p:spPr bwMode="auto">
          <a:xfrm>
            <a:off x="3148012" y="3603170"/>
            <a:ext cx="5995988" cy="3254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58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802.2 Logical Link Control podvrstva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Medzi úlohy LLC podvrstvy patrí interakcia s L3 protokolmi a službami, zapúzdrovanie a správne označenie L3 PDU v rámcoch</a:t>
            </a:r>
          </a:p>
          <a:p>
            <a:r>
              <a:rPr lang="sk-SK" sz="2000" dirty="0" smtClean="0"/>
              <a:t>LLC zostáva i pri rôznych rýchlostiach a médiách v Ethernete rovnaká</a:t>
            </a:r>
            <a:endParaRPr lang="sk-SK" sz="20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019" y="2278063"/>
            <a:ext cx="6303963" cy="457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01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802.3 Media Access Control podvrstva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Medzi úlohy MAC podvrstvy patrí jednak riadenie prístupu k médiu a zotavenie z kolízií, jednak rozoznanie jednotlivých rámcov, adresovanie uzlov a detekcia chýb pri prenose</a:t>
            </a:r>
            <a:endParaRPr lang="sk-SK" sz="2000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3" y="2759075"/>
            <a:ext cx="5083175" cy="409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416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7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37" y="2420888"/>
            <a:ext cx="4271963" cy="431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13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Varianty technológie Ethernet</a:t>
            </a:r>
            <a:endParaRPr lang="en-US" dirty="0"/>
          </a:p>
        </p:txBody>
      </p:sp>
      <p:sp>
        <p:nvSpPr>
          <p:cNvPr id="101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Pôvodný Ethernet vznikol ako technológia so zbernicovou fyzickou (tzv. hrubý koax) i logickou technológiou</a:t>
            </a:r>
          </a:p>
          <a:p>
            <a:r>
              <a:rPr lang="sk-SK" sz="2000" dirty="0" smtClean="0"/>
              <a:t>Hoci dnešné varianty Ethernetu pracujú na fyzicky veľmi rozdielnych topológiách, logická topológia a základné princípy činnosti zostávajú</a:t>
            </a:r>
          </a:p>
          <a:p>
            <a:r>
              <a:rPr lang="sk-SK" sz="2000" dirty="0" smtClean="0"/>
              <a:t>Najbežnejšie varianty:</a:t>
            </a:r>
          </a:p>
          <a:p>
            <a:pPr lvl="1"/>
            <a:r>
              <a:rPr lang="sk-SK" sz="1600" dirty="0" smtClean="0">
                <a:solidFill>
                  <a:schemeClr val="accent2"/>
                </a:solidFill>
              </a:rPr>
              <a:t>10Base5</a:t>
            </a:r>
            <a:r>
              <a:rPr lang="sk-SK" sz="1600" dirty="0" smtClean="0"/>
              <a:t> – hrubý koaxiál, rýchlosť 10Mb.s</a:t>
            </a:r>
            <a:r>
              <a:rPr lang="sk-SK" sz="1600" baseline="30000" dirty="0" smtClean="0"/>
              <a:t>-1</a:t>
            </a:r>
            <a:r>
              <a:rPr lang="sk-SK" sz="1600" dirty="0" smtClean="0"/>
              <a:t>,</a:t>
            </a:r>
            <a:br>
              <a:rPr lang="sk-SK" sz="1600" dirty="0" smtClean="0"/>
            </a:br>
            <a:r>
              <a:rPr lang="sk-SK" sz="1600" dirty="0" smtClean="0"/>
              <a:t>max. dĺžka kábla 500m, fyzická zbernica</a:t>
            </a:r>
          </a:p>
          <a:p>
            <a:pPr lvl="1"/>
            <a:r>
              <a:rPr lang="sk-SK" sz="1600" dirty="0" smtClean="0">
                <a:solidFill>
                  <a:schemeClr val="accent2"/>
                </a:solidFill>
              </a:rPr>
              <a:t>10Base2</a:t>
            </a:r>
            <a:r>
              <a:rPr lang="sk-SK" sz="1600" dirty="0" smtClean="0"/>
              <a:t> – tenký koaxiál, rýchlosť 10Mb.s</a:t>
            </a:r>
            <a:r>
              <a:rPr lang="sk-SK" sz="1600" baseline="30000" dirty="0" smtClean="0"/>
              <a:t>-1</a:t>
            </a:r>
            <a:r>
              <a:rPr lang="sk-SK" sz="1600" dirty="0" smtClean="0"/>
              <a:t>,</a:t>
            </a:r>
            <a:br>
              <a:rPr lang="sk-SK" sz="1600" dirty="0" smtClean="0"/>
            </a:br>
            <a:r>
              <a:rPr lang="sk-SK" sz="1600" dirty="0" smtClean="0"/>
              <a:t>max. dĺžka kábla 185m, fyzická zbernica</a:t>
            </a:r>
          </a:p>
          <a:p>
            <a:pPr lvl="1"/>
            <a:r>
              <a:rPr lang="sk-SK" sz="1600" dirty="0" smtClean="0">
                <a:solidFill>
                  <a:schemeClr val="accent2"/>
                </a:solidFill>
              </a:rPr>
              <a:t>10BaseT</a:t>
            </a:r>
            <a:r>
              <a:rPr lang="sk-SK" sz="1600" dirty="0" smtClean="0"/>
              <a:t> – TP kábel, rýchlosť 10Mb.s</a:t>
            </a:r>
            <a:r>
              <a:rPr lang="sk-SK" sz="1600" baseline="30000" dirty="0" smtClean="0"/>
              <a:t>-1</a:t>
            </a:r>
            <a:r>
              <a:rPr lang="sk-SK" sz="1600" dirty="0" smtClean="0"/>
              <a:t>,</a:t>
            </a:r>
            <a:br>
              <a:rPr lang="sk-SK" sz="1600" dirty="0" smtClean="0"/>
            </a:br>
            <a:r>
              <a:rPr lang="sk-SK" sz="1600" dirty="0" smtClean="0"/>
              <a:t>max. dĺžka kábla 100m, fyzická hviezda</a:t>
            </a:r>
          </a:p>
          <a:p>
            <a:pPr lvl="1"/>
            <a:r>
              <a:rPr lang="sk-SK" sz="1600" dirty="0" smtClean="0">
                <a:solidFill>
                  <a:schemeClr val="accent2"/>
                </a:solidFill>
              </a:rPr>
              <a:t>100BaseTX</a:t>
            </a:r>
            <a:r>
              <a:rPr lang="sk-SK" sz="1600" dirty="0" smtClean="0"/>
              <a:t> – TP kábel, rýchlosť 100Mb.s</a:t>
            </a:r>
            <a:r>
              <a:rPr lang="sk-SK" sz="1600" baseline="30000" dirty="0" smtClean="0"/>
              <a:t>-1</a:t>
            </a:r>
            <a:r>
              <a:rPr lang="sk-SK" sz="1600" dirty="0" smtClean="0"/>
              <a:t>,</a:t>
            </a:r>
            <a:br>
              <a:rPr lang="sk-SK" sz="1600" dirty="0" smtClean="0"/>
            </a:br>
            <a:r>
              <a:rPr lang="sk-SK" sz="1600" dirty="0" smtClean="0"/>
              <a:t>max. dĺžka kábla 100m, fyzická hviezda</a:t>
            </a:r>
          </a:p>
          <a:p>
            <a:pPr lvl="1"/>
            <a:r>
              <a:rPr lang="sk-SK" sz="1600" dirty="0" smtClean="0">
                <a:solidFill>
                  <a:schemeClr val="accent2"/>
                </a:solidFill>
              </a:rPr>
              <a:t>1000BaseT</a:t>
            </a:r>
            <a:r>
              <a:rPr lang="sk-SK" sz="1600" dirty="0" smtClean="0"/>
              <a:t> – TP kábel, rýchlosť 1Gb.s</a:t>
            </a:r>
            <a:r>
              <a:rPr lang="sk-SK" sz="1600" baseline="30000" dirty="0" smtClean="0"/>
              <a:t>-1</a:t>
            </a:r>
            <a:r>
              <a:rPr lang="sk-SK" sz="1600" dirty="0" smtClean="0"/>
              <a:t>,</a:t>
            </a:r>
            <a:br>
              <a:rPr lang="sk-SK" sz="1600" dirty="0" smtClean="0"/>
            </a:br>
            <a:r>
              <a:rPr lang="sk-SK" sz="1600" dirty="0" smtClean="0"/>
              <a:t>max. dĺžka kábla 100m, fyzická hviezda</a:t>
            </a:r>
          </a:p>
          <a:p>
            <a:r>
              <a:rPr lang="sk-SK" sz="2000" dirty="0" smtClean="0"/>
              <a:t>Počnúc verziou 10BaseT sa sieť tvorí</a:t>
            </a:r>
            <a:br>
              <a:rPr lang="sk-SK" sz="2000" dirty="0" smtClean="0"/>
            </a:br>
            <a:r>
              <a:rPr lang="sk-SK" sz="2000" dirty="0" smtClean="0"/>
              <a:t>použitím rozbočovačov alebo prepínačov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3657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Ethernet – Základný princíp</a:t>
            </a:r>
            <a:endParaRPr lang="sk-SK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dirty="0" smtClean="0"/>
              <a:t>Sieťový adaptér každej stanice má výrobcom pridelený vlastný unikátny identifikátor, tzv. MAC adresu – 6-bajtové číslo</a:t>
            </a:r>
          </a:p>
          <a:p>
            <a:pPr lvl="1"/>
            <a:r>
              <a:rPr lang="sk-SK" dirty="0" smtClean="0"/>
              <a:t>Prvé 3 bajty: tzv. Organizationally Unique Identifier (OUI), ktorý jednoznačne identifikuje výrobcu sieťového adaptéra</a:t>
            </a:r>
          </a:p>
          <a:p>
            <a:pPr lvl="2"/>
            <a:r>
              <a:rPr lang="sk-SK" dirty="0" smtClean="0"/>
              <a:t>Každý výrobca sieťových adaptérov má unikátne OUI, ktoré si musí vyžiadať od IEEE</a:t>
            </a:r>
          </a:p>
          <a:p>
            <a:pPr lvl="1"/>
            <a:r>
              <a:rPr lang="sk-SK" dirty="0" smtClean="0"/>
              <a:t>Zvyšné 3 bajty: sériové číslo karty</a:t>
            </a:r>
          </a:p>
          <a:p>
            <a:pPr lvl="1"/>
            <a:r>
              <a:rPr lang="sk-SK" dirty="0" smtClean="0"/>
              <a:t>Každá MAC adresa je celosvetovo unikátna</a:t>
            </a:r>
          </a:p>
          <a:p>
            <a:pPr lvl="1"/>
            <a:r>
              <a:rPr lang="sk-SK" dirty="0" smtClean="0"/>
              <a:t>MAC adresy na rozdiel od IP adries nemajú navzájom nijakú hierarchiu, interpretujú sa jednoducho ako 6B neznamienkové čísla</a:t>
            </a:r>
          </a:p>
          <a:p>
            <a:r>
              <a:rPr lang="sk-SK" dirty="0" smtClean="0"/>
              <a:t>Rámce odosielané jednou stanicou sa dostanú ku všetkým ostatným na spoločnom médiu</a:t>
            </a:r>
          </a:p>
          <a:p>
            <a:pPr lvl="1"/>
            <a:r>
              <a:rPr lang="sk-SK" dirty="0" smtClean="0"/>
              <a:t>Platilo pri koaxe a rozbočovačoch, neplatí pri prepínačoch</a:t>
            </a:r>
          </a:p>
          <a:p>
            <a:pPr lvl="1"/>
            <a:r>
              <a:rPr lang="sk-SK" dirty="0" smtClean="0"/>
              <a:t>Je však účelné predstaviť si činnosť Ethernetu týmto spôsobom</a:t>
            </a:r>
          </a:p>
          <a:p>
            <a:r>
              <a:rPr lang="sk-SK" dirty="0" smtClean="0"/>
              <a:t>Sieťový adaptér stanice spracuje len ten rámec, ktorý je preň adresovaný podľa MAC adresy príjemcu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7785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2" y="2360612"/>
            <a:ext cx="6218238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Ethernet – Prístupová metóda</a:t>
            </a:r>
            <a:endParaRPr lang="sk-SK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Mnohé varianty Ethernetu pracujú so zdieľaným prenosovým médiom, ktoré tvorí spoločnú kolíznu doménu</a:t>
            </a:r>
          </a:p>
          <a:p>
            <a:pPr lvl="1"/>
            <a:r>
              <a:rPr lang="sk-SK" sz="1800" dirty="0" smtClean="0"/>
              <a:t>Koax</a:t>
            </a:r>
          </a:p>
          <a:p>
            <a:pPr lvl="1"/>
            <a:r>
              <a:rPr lang="sk-SK" sz="1800" dirty="0" smtClean="0"/>
              <a:t>Všetky TP varianty pripojené na rozbočovač (hub)</a:t>
            </a:r>
          </a:p>
          <a:p>
            <a:pPr lvl="1"/>
            <a:r>
              <a:rPr lang="sk-SK" sz="1800" dirty="0" smtClean="0"/>
              <a:t>Bezdrôtové WiFi siete podľa 802.11</a:t>
            </a:r>
          </a:p>
          <a:p>
            <a:r>
              <a:rPr lang="sk-SK" sz="2000" dirty="0" smtClean="0"/>
              <a:t>Nutnosť riadiť prístup k médiu:</a:t>
            </a:r>
            <a:br>
              <a:rPr lang="sk-SK" sz="2000" dirty="0" smtClean="0"/>
            </a:br>
            <a:r>
              <a:rPr lang="sk-SK" sz="2000" dirty="0" smtClean="0"/>
              <a:t>CSMA/CD, pri WiFi CSMA/CA</a:t>
            </a:r>
          </a:p>
          <a:p>
            <a:pPr lvl="1"/>
            <a:r>
              <a:rPr lang="sk-SK" sz="1800" dirty="0" smtClean="0"/>
              <a:t>Carrier Sense</a:t>
            </a:r>
          </a:p>
          <a:p>
            <a:pPr lvl="1"/>
            <a:r>
              <a:rPr lang="sk-SK" sz="1800" dirty="0" smtClean="0"/>
              <a:t>Multiple Access</a:t>
            </a:r>
          </a:p>
          <a:p>
            <a:pPr lvl="1"/>
            <a:r>
              <a:rPr lang="sk-SK" sz="1800" dirty="0" smtClean="0"/>
              <a:t>Collision Detection</a:t>
            </a:r>
            <a:br>
              <a:rPr lang="sk-SK" sz="1800" dirty="0" smtClean="0"/>
            </a:br>
            <a:r>
              <a:rPr lang="sk-SK" sz="1800" dirty="0" smtClean="0"/>
              <a:t>(resp. Avoidance)</a:t>
            </a:r>
            <a:endParaRPr lang="sk-SK" sz="1800" dirty="0"/>
          </a:p>
        </p:txBody>
      </p:sp>
    </p:spTree>
    <p:extLst>
      <p:ext uri="{BB962C8B-B14F-4D97-AF65-F5344CB8AC3E}">
        <p14:creationId xmlns:p14="http://schemas.microsoft.com/office/powerpoint/2010/main" val="261892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984" y="3955446"/>
            <a:ext cx="6530033" cy="2902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9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/>
              <a:t>Vrstvenie protokolov v sieťovej komunikácii</a:t>
            </a:r>
            <a:endParaRPr lang="en-US" dirty="0"/>
          </a:p>
        </p:txBody>
      </p:sp>
      <p:sp>
        <p:nvSpPr>
          <p:cNvPr id="129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Príklad vrstiev v prípade webovej komunikácie:</a:t>
            </a:r>
          </a:p>
          <a:p>
            <a:pPr lvl="1"/>
            <a:r>
              <a:rPr lang="sk-SK" sz="1800" dirty="0" smtClean="0"/>
              <a:t>Vrstva HTTP sprostredkuje službu WWW (vyžiadanie a odoslanie zvolenej webovej stránky)</a:t>
            </a:r>
          </a:p>
          <a:p>
            <a:pPr lvl="1"/>
            <a:r>
              <a:rPr lang="sk-SK" sz="1800" dirty="0" smtClean="0"/>
              <a:t>Vrstva TCP sprostredkuje prenos stránky vo forme oddelených dátových segmentov a ich opätovné poskladanie do pôvodného tvaru</a:t>
            </a:r>
          </a:p>
          <a:p>
            <a:pPr lvl="1"/>
            <a:r>
              <a:rPr lang="sk-SK" sz="1800" dirty="0" smtClean="0"/>
              <a:t>Vrstva IP sprostredkuje doručenie jednotlivých TCP segmentov medzi serverom a koncovým počítačom vo forme paketov</a:t>
            </a:r>
          </a:p>
          <a:p>
            <a:pPr lvl="1"/>
            <a:r>
              <a:rPr lang="sk-SK" sz="1800" dirty="0" smtClean="0"/>
              <a:t>Vrstva Ethernet sprostredkuje prenos IP paketov po lokálnej sieti typu Ethernet vo forme rámcov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55069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Ethernet – CSMA/CD</a:t>
            </a:r>
            <a:endParaRPr lang="sk-SK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dirty="0" smtClean="0"/>
              <a:t>Postup pri posielaní:</a:t>
            </a:r>
          </a:p>
          <a:p>
            <a:pPr lvl="1"/>
            <a:r>
              <a:rPr lang="sk-SK" dirty="0" smtClean="0">
                <a:solidFill>
                  <a:schemeClr val="accent2"/>
                </a:solidFill>
              </a:rPr>
              <a:t>Pred vysielaním </a:t>
            </a:r>
            <a:r>
              <a:rPr lang="sk-SK" dirty="0" smtClean="0"/>
              <a:t>zisti, či je médium voľné (</a:t>
            </a:r>
            <a:r>
              <a:rPr lang="sk-SK" dirty="0" smtClean="0">
                <a:solidFill>
                  <a:schemeClr val="accent2"/>
                </a:solidFill>
              </a:rPr>
              <a:t>Carrier Sense</a:t>
            </a:r>
            <a:r>
              <a:rPr lang="sk-SK" dirty="0" smtClean="0"/>
              <a:t>)</a:t>
            </a:r>
          </a:p>
          <a:p>
            <a:pPr lvl="2"/>
            <a:r>
              <a:rPr lang="sk-SK" dirty="0" smtClean="0">
                <a:solidFill>
                  <a:schemeClr val="accent2"/>
                </a:solidFill>
              </a:rPr>
              <a:t>Áno</a:t>
            </a:r>
            <a:r>
              <a:rPr lang="sk-SK" dirty="0" smtClean="0"/>
              <a:t>: začni posielať dáta</a:t>
            </a:r>
          </a:p>
          <a:p>
            <a:pPr lvl="2"/>
            <a:r>
              <a:rPr lang="sk-SK" dirty="0" smtClean="0">
                <a:solidFill>
                  <a:schemeClr val="accent2"/>
                </a:solidFill>
              </a:rPr>
              <a:t>Nie</a:t>
            </a:r>
            <a:r>
              <a:rPr lang="sk-SK" dirty="0" smtClean="0"/>
              <a:t>: čakaj náhodný čas a začni odznova</a:t>
            </a:r>
          </a:p>
          <a:p>
            <a:pPr lvl="1"/>
            <a:r>
              <a:rPr lang="sk-SK" dirty="0" smtClean="0">
                <a:solidFill>
                  <a:schemeClr val="accent2"/>
                </a:solidFill>
              </a:rPr>
              <a:t>Počas vysielania </a:t>
            </a:r>
            <a:r>
              <a:rPr lang="sk-SK" dirty="0" smtClean="0"/>
              <a:t>kontroluj, či vznikla kolízia (</a:t>
            </a:r>
            <a:r>
              <a:rPr lang="sk-SK" dirty="0" smtClean="0">
                <a:solidFill>
                  <a:schemeClr val="accent2"/>
                </a:solidFill>
              </a:rPr>
              <a:t>Collision Detection</a:t>
            </a:r>
            <a:r>
              <a:rPr lang="sk-SK" dirty="0" smtClean="0"/>
              <a:t>)</a:t>
            </a:r>
          </a:p>
          <a:p>
            <a:pPr lvl="2"/>
            <a:r>
              <a:rPr lang="sk-SK" dirty="0" smtClean="0">
                <a:solidFill>
                  <a:schemeClr val="accent2"/>
                </a:solidFill>
              </a:rPr>
              <a:t>Nie</a:t>
            </a:r>
            <a:r>
              <a:rPr lang="sk-SK" dirty="0" smtClean="0"/>
              <a:t>: pokračuj v odosielaní, kým neodošleš rámec</a:t>
            </a:r>
          </a:p>
          <a:p>
            <a:pPr lvl="2"/>
            <a:r>
              <a:rPr lang="sk-SK" dirty="0" smtClean="0">
                <a:solidFill>
                  <a:schemeClr val="accent2"/>
                </a:solidFill>
              </a:rPr>
              <a:t>Áno</a:t>
            </a:r>
            <a:r>
              <a:rPr lang="sk-SK" dirty="0" smtClean="0"/>
              <a:t>: rieš kolíziu</a:t>
            </a:r>
          </a:p>
          <a:p>
            <a:r>
              <a:rPr lang="sk-SK" dirty="0" smtClean="0"/>
              <a:t>Riešenie kolízie:</a:t>
            </a:r>
          </a:p>
          <a:p>
            <a:pPr lvl="1"/>
            <a:r>
              <a:rPr lang="sk-SK" dirty="0" smtClean="0"/>
              <a:t>Nahraď odosielané dáta tzv. jam signálom v dĺžke 4B</a:t>
            </a:r>
          </a:p>
          <a:p>
            <a:pPr lvl="2"/>
            <a:r>
              <a:rPr lang="sk-SK" dirty="0" smtClean="0"/>
              <a:t>Jam signál odosielajú iba stanice, ktoré vysielali a kolíziu spôsobili</a:t>
            </a:r>
          </a:p>
          <a:p>
            <a:pPr lvl="1"/>
            <a:r>
              <a:rPr lang="sk-SK" dirty="0" smtClean="0"/>
              <a:t>Odmlč sa na náhodne dlhý čas (tzv. exponential backoff)</a:t>
            </a:r>
          </a:p>
          <a:p>
            <a:pPr lvl="1"/>
            <a:r>
              <a:rPr lang="sk-SK" dirty="0" smtClean="0"/>
              <a:t>Začni odznova bez akejkoľvek priority či prednosti</a:t>
            </a:r>
          </a:p>
          <a:p>
            <a:r>
              <a:rPr lang="sk-SK" dirty="0" smtClean="0"/>
              <a:t>Náhodné odmlčanie pri opakovaných kolíziách toho istého rámca exponenciálne narastá, max. počet opakovaní je 16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10918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Ethernet – Kolízne domény</a:t>
            </a:r>
            <a:endParaRPr lang="sk-SK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Kolízia ovplyvňuje istú časť siete</a:t>
            </a:r>
          </a:p>
          <a:p>
            <a:pPr lvl="1"/>
            <a:r>
              <a:rPr lang="sk-SK" dirty="0" smtClean="0"/>
              <a:t>Táto časť siete sa delí o spoločné prenosové médium</a:t>
            </a:r>
          </a:p>
          <a:p>
            <a:pPr lvl="1"/>
            <a:r>
              <a:rPr lang="sk-SK" dirty="0" smtClean="0"/>
              <a:t>Každá členská stanica tejto časti siete si ju počas svojho vysielania privlastňuje s výhradným právom na vysielanie</a:t>
            </a:r>
          </a:p>
          <a:p>
            <a:pPr lvl="1"/>
            <a:r>
              <a:rPr lang="sk-SK" dirty="0" smtClean="0"/>
              <a:t>Kolízia na tejto časti siete znižuje efektívnu prenosovú kapacitu</a:t>
            </a:r>
          </a:p>
          <a:p>
            <a:pPr lvl="2"/>
            <a:r>
              <a:rPr lang="sk-SK" dirty="0" smtClean="0"/>
              <a:t>Ak v tejto časti siete vysiela jedna stanica, ostatné musia mlčať</a:t>
            </a:r>
          </a:p>
          <a:p>
            <a:pPr lvl="2"/>
            <a:r>
              <a:rPr lang="sk-SK" dirty="0" smtClean="0"/>
              <a:t>Vysielajúce stanice sa musia z kolízie zotaviť a kolidované rámce odvysielať znovu</a:t>
            </a:r>
          </a:p>
          <a:p>
            <a:r>
              <a:rPr lang="sk-SK" b="1" dirty="0" smtClean="0">
                <a:solidFill>
                  <a:schemeClr val="accent2"/>
                </a:solidFill>
              </a:rPr>
              <a:t>Kolízna doména</a:t>
            </a:r>
            <a:r>
              <a:rPr lang="sk-SK" dirty="0" smtClean="0"/>
              <a:t>: časť siete, v ktorej môže v danom momente vysielať najviac jedna stanica</a:t>
            </a:r>
          </a:p>
          <a:p>
            <a:r>
              <a:rPr lang="sk-SK" dirty="0" smtClean="0"/>
              <a:t>Snahou je kolízne domény čo najviac zmenšiť</a:t>
            </a:r>
          </a:p>
          <a:p>
            <a:pPr lvl="1"/>
            <a:r>
              <a:rPr lang="sk-SK" dirty="0" smtClean="0"/>
              <a:t>Problémom nie je počet kolíznych domén, ale ich veľkosť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993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Ethernet – časovanie súvisiace s kolíziami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Pretože šírenie signálu po médiu trvá istý čas, je potrebné, aby odosielanie rámca samotného trvalo istý čas, inak môže prípadná kolízia zostať nepovšimnutá</a:t>
            </a:r>
          </a:p>
          <a:p>
            <a:r>
              <a:rPr lang="sk-SK" dirty="0" smtClean="0"/>
              <a:t>Rámce majú preto definovanú minimálnu dĺžku, ktorá garantuje, že ak kolízia nastane, nastane do času odoslania i toho najkratšieho rámca</a:t>
            </a:r>
          </a:p>
          <a:p>
            <a:pPr lvl="1"/>
            <a:r>
              <a:rPr lang="sk-SK" dirty="0" smtClean="0"/>
              <a:t>Táto minimálna dĺžka je odvodená od času, ktorý sa nazýva slot time a je uvedený ako počet bitov, ktoré treba odoslať</a:t>
            </a:r>
          </a:p>
          <a:p>
            <a:pPr lvl="1"/>
            <a:r>
              <a:rPr lang="sk-SK" dirty="0" smtClean="0"/>
              <a:t>10 a 100 Mbps verzie Ethernetu majú minimálnu dĺžku rámca 64 bajtov (512 bit-times)</a:t>
            </a:r>
          </a:p>
          <a:p>
            <a:pPr lvl="1"/>
            <a:r>
              <a:rPr lang="sk-SK" dirty="0" smtClean="0"/>
              <a:t>1000 Mbps verzia Etherentu má minimálnu dĺžku rámca 512 bajtov (4096 bit-times)</a:t>
            </a:r>
          </a:p>
          <a:p>
            <a:r>
              <a:rPr lang="sk-SK" dirty="0" smtClean="0"/>
              <a:t>Medzi za sebou idúcimi rámcami sa vkladá medzirámcová medzera, tzv. interframe gap, ktorá trvá 96 bit-times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5704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Ethernet – Formát rámca</a:t>
            </a:r>
            <a:endParaRPr lang="sk-SK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V Ethernete existuje niekoľko druhov rámcov, no všetky majú podobnú základnú štruktúru</a:t>
            </a:r>
          </a:p>
          <a:p>
            <a:endParaRPr lang="sk-SK" sz="2000" dirty="0" smtClean="0"/>
          </a:p>
          <a:p>
            <a:endParaRPr lang="sk-SK" sz="2000" dirty="0" smtClean="0"/>
          </a:p>
          <a:p>
            <a:r>
              <a:rPr lang="sk-SK" sz="2000" dirty="0" smtClean="0"/>
              <a:t>Formát rámca je identický pre všetky varianty Ethernetu</a:t>
            </a:r>
          </a:p>
          <a:p>
            <a:r>
              <a:rPr lang="sk-SK" sz="2000" dirty="0" smtClean="0"/>
              <a:t>Technicky je na začiatku rámca ešte 8B pole Preamble slúžiace na synchronizáciu komunikujúcich sieťových kariet</a:t>
            </a:r>
          </a:p>
          <a:p>
            <a:pPr lvl="1"/>
            <a:r>
              <a:rPr lang="sk-SK" sz="1600" dirty="0" smtClean="0"/>
              <a:t>Pôvodná špecifikácia Ethernetu toto pole interne nečlenila</a:t>
            </a:r>
          </a:p>
          <a:p>
            <a:pPr lvl="1"/>
            <a:r>
              <a:rPr lang="sk-SK" sz="1600" dirty="0" smtClean="0"/>
              <a:t>IEEE 802.3 ho formálne</a:t>
            </a:r>
            <a:br>
              <a:rPr lang="sk-SK" sz="1600" dirty="0" smtClean="0"/>
            </a:br>
            <a:r>
              <a:rPr lang="sk-SK" sz="1600" dirty="0" smtClean="0"/>
              <a:t>rozdeľuje na 7B pole</a:t>
            </a:r>
            <a:br>
              <a:rPr lang="sk-SK" sz="1600" dirty="0" smtClean="0"/>
            </a:br>
            <a:r>
              <a:rPr lang="sk-SK" sz="1600" dirty="0" smtClean="0"/>
              <a:t>Preamble a 1B pole</a:t>
            </a:r>
            <a:br>
              <a:rPr lang="sk-SK" sz="1600" dirty="0" smtClean="0"/>
            </a:br>
            <a:r>
              <a:rPr lang="sk-SK" sz="1600" dirty="0" smtClean="0"/>
              <a:t>Start of Frame</a:t>
            </a:r>
          </a:p>
          <a:p>
            <a:pPr lvl="1"/>
            <a:r>
              <a:rPr lang="sk-SK" sz="1600" dirty="0" smtClean="0"/>
              <a:t>Toto rozdelenie je len</a:t>
            </a:r>
            <a:br>
              <a:rPr lang="sk-SK" sz="1600" dirty="0" smtClean="0"/>
            </a:br>
            <a:r>
              <a:rPr lang="sk-SK" sz="1600" dirty="0" smtClean="0"/>
              <a:t>formálne, pretože</a:t>
            </a:r>
            <a:br>
              <a:rPr lang="sk-SK" sz="1600" dirty="0" smtClean="0"/>
            </a:br>
            <a:r>
              <a:rPr lang="sk-SK" sz="1600" dirty="0" smtClean="0"/>
              <a:t>obsah sa nezmenil</a:t>
            </a:r>
          </a:p>
          <a:p>
            <a:pPr lvl="1"/>
            <a:r>
              <a:rPr lang="sk-SK" sz="1600" dirty="0" smtClean="0"/>
              <a:t>Polia Preamble a SoF</a:t>
            </a:r>
            <a:br>
              <a:rPr lang="sk-SK" sz="1600" dirty="0" smtClean="0"/>
            </a:br>
            <a:r>
              <a:rPr lang="sk-SK" sz="1600" dirty="0" smtClean="0"/>
              <a:t>nás nebudú zaujímať</a:t>
            </a:r>
          </a:p>
        </p:txBody>
      </p:sp>
      <p:graphicFrame>
        <p:nvGraphicFramePr>
          <p:cNvPr id="50231" name="Group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994052"/>
              </p:ext>
            </p:extLst>
          </p:nvPr>
        </p:nvGraphicFramePr>
        <p:xfrm>
          <a:off x="900113" y="1916832"/>
          <a:ext cx="7272337" cy="592138"/>
        </p:xfrm>
        <a:graphic>
          <a:graphicData uri="http://schemas.openxmlformats.org/drawingml/2006/table">
            <a:tbl>
              <a:tblPr/>
              <a:tblGrid>
                <a:gridCol w="1454150"/>
                <a:gridCol w="1454150"/>
                <a:gridCol w="1557337"/>
                <a:gridCol w="1352550"/>
                <a:gridCol w="1454150"/>
              </a:tblGrid>
              <a:tr h="592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Dst MAC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Src MAC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Type/Length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Data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FCS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" t="23489" r="4945"/>
          <a:stretch/>
        </p:blipFill>
        <p:spPr bwMode="auto">
          <a:xfrm>
            <a:off x="3331028" y="4166730"/>
            <a:ext cx="5812972" cy="2691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092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Ethernet – Formát rámca</a:t>
            </a:r>
            <a:endParaRPr lang="sk-SK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MAC adresa:</a:t>
            </a:r>
          </a:p>
          <a:p>
            <a:pPr lvl="1"/>
            <a:r>
              <a:rPr lang="sk-SK" sz="1800" dirty="0" smtClean="0"/>
              <a:t>6B hodnota uložená v EEPROM sieťovej karty</a:t>
            </a:r>
          </a:p>
          <a:p>
            <a:pPr lvl="1"/>
            <a:r>
              <a:rPr lang="sk-SK" sz="1800" dirty="0" smtClean="0"/>
              <a:t>Prvé 3B: Organizationally Unique Identifier</a:t>
            </a:r>
          </a:p>
          <a:p>
            <a:pPr marL="714375" lvl="2" indent="0">
              <a:buNone/>
            </a:pPr>
            <a:r>
              <a:rPr lang="sk-SK" sz="1800" dirty="0" smtClean="0">
                <a:hlinkClick r:id="rId3"/>
              </a:rPr>
              <a:t>http://standards.ieee.org/regauth/oui/index.shtml</a:t>
            </a:r>
            <a:endParaRPr lang="sk-SK" sz="1800" dirty="0" smtClean="0"/>
          </a:p>
          <a:p>
            <a:pPr lvl="1"/>
            <a:r>
              <a:rPr lang="sk-SK" sz="1800" dirty="0" smtClean="0"/>
              <a:t>Druhé 3B: sériové číslo karty</a:t>
            </a:r>
          </a:p>
          <a:p>
            <a:pPr lvl="1"/>
            <a:r>
              <a:rPr lang="sk-SK" sz="1800" dirty="0" smtClean="0"/>
              <a:t>Každá sieťová karta má unikátnu MAC adresu</a:t>
            </a:r>
          </a:p>
          <a:p>
            <a:r>
              <a:rPr lang="sk-SK" sz="2000" dirty="0" smtClean="0"/>
              <a:t>Type/Length:</a:t>
            </a:r>
          </a:p>
          <a:p>
            <a:pPr lvl="1"/>
            <a:r>
              <a:rPr lang="sk-SK" sz="1800" dirty="0" smtClean="0"/>
              <a:t>2B hodnota</a:t>
            </a:r>
          </a:p>
          <a:p>
            <a:pPr lvl="1"/>
            <a:r>
              <a:rPr lang="sk-SK" sz="1800" dirty="0" smtClean="0"/>
              <a:t>Ak je menšia </a:t>
            </a:r>
            <a:r>
              <a:rPr lang="sk-SK" sz="1800" dirty="0" smtClean="0"/>
              <a:t>ako 1536, </a:t>
            </a:r>
            <a:r>
              <a:rPr lang="sk-SK" sz="1800" dirty="0" smtClean="0"/>
              <a:t>predstavuje dĺžku</a:t>
            </a:r>
          </a:p>
          <a:p>
            <a:pPr lvl="1"/>
            <a:r>
              <a:rPr lang="sk-SK" sz="1800" dirty="0" smtClean="0"/>
              <a:t>Ak je väčšia </a:t>
            </a:r>
            <a:r>
              <a:rPr lang="sk-SK" sz="1800" dirty="0" smtClean="0"/>
              <a:t>ako </a:t>
            </a:r>
            <a:r>
              <a:rPr lang="sk-SK" sz="1800" dirty="0" smtClean="0"/>
              <a:t>1536, predstavuje typ (EtherType)</a:t>
            </a:r>
          </a:p>
          <a:p>
            <a:pPr lvl="2"/>
            <a:r>
              <a:rPr lang="sk-SK" sz="1800" dirty="0" smtClean="0"/>
              <a:t>Identifikuje L3 protokol v dátovej časti</a:t>
            </a:r>
          </a:p>
          <a:p>
            <a:pPr marL="714375" lvl="2" indent="0">
              <a:buNone/>
            </a:pPr>
            <a:r>
              <a:rPr lang="sk-SK" sz="1800" dirty="0" smtClean="0">
                <a:hlinkClick r:id="rId4"/>
              </a:rPr>
              <a:t>http://standards.ieee.org/regauth/ethertype/index.shtml</a:t>
            </a:r>
            <a:endParaRPr lang="sk-SK" sz="1800" dirty="0"/>
          </a:p>
        </p:txBody>
      </p:sp>
      <p:graphicFrame>
        <p:nvGraphicFramePr>
          <p:cNvPr id="53267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668512"/>
              </p:ext>
            </p:extLst>
          </p:nvPr>
        </p:nvGraphicFramePr>
        <p:xfrm>
          <a:off x="900113" y="5949950"/>
          <a:ext cx="7272337" cy="592138"/>
        </p:xfrm>
        <a:graphic>
          <a:graphicData uri="http://schemas.openxmlformats.org/drawingml/2006/table">
            <a:tbl>
              <a:tblPr/>
              <a:tblGrid>
                <a:gridCol w="1454150"/>
                <a:gridCol w="1454150"/>
                <a:gridCol w="1557337"/>
                <a:gridCol w="1352550"/>
                <a:gridCol w="1454150"/>
              </a:tblGrid>
              <a:tr h="592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Dst MAC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Src MAC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Type/Length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Data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FCS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80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Ethernet – Formát rámca</a:t>
            </a:r>
            <a:endParaRPr lang="sk-SK"/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Data:</a:t>
            </a:r>
          </a:p>
          <a:p>
            <a:pPr lvl="1"/>
            <a:r>
              <a:rPr lang="sk-SK" dirty="0" smtClean="0"/>
              <a:t>Pole premenlivej veľkosti od 46B po 1500B</a:t>
            </a:r>
          </a:p>
          <a:p>
            <a:pPr lvl="1"/>
            <a:r>
              <a:rPr lang="sk-SK" dirty="0" smtClean="0"/>
              <a:t>Obsahuje dáta vyššieho protokolu</a:t>
            </a:r>
          </a:p>
          <a:p>
            <a:pPr lvl="1"/>
            <a:r>
              <a:rPr lang="sk-SK" dirty="0" smtClean="0"/>
              <a:t>Ak je objem dát na prenesenie menší, umelo sa dopĺňajú na minimálnu potrebnú veľkosť</a:t>
            </a:r>
          </a:p>
          <a:p>
            <a:r>
              <a:rPr lang="sk-SK" dirty="0" smtClean="0"/>
              <a:t>Frame Check Sequence:</a:t>
            </a:r>
          </a:p>
          <a:p>
            <a:pPr lvl="1"/>
            <a:r>
              <a:rPr lang="sk-SK" dirty="0" smtClean="0"/>
              <a:t>4B, kontrolná suma pre kontrolu správnosti prenosu</a:t>
            </a:r>
          </a:p>
          <a:p>
            <a:pPr lvl="1"/>
            <a:r>
              <a:rPr lang="sk-SK" dirty="0" smtClean="0"/>
              <a:t>Rámce s nesprávnou FCS sa zahadzujú bez opravy</a:t>
            </a:r>
            <a:endParaRPr lang="sk-SK" dirty="0"/>
          </a:p>
        </p:txBody>
      </p:sp>
      <p:graphicFrame>
        <p:nvGraphicFramePr>
          <p:cNvPr id="5632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845288"/>
              </p:ext>
            </p:extLst>
          </p:nvPr>
        </p:nvGraphicFramePr>
        <p:xfrm>
          <a:off x="900113" y="5949950"/>
          <a:ext cx="7272337" cy="592138"/>
        </p:xfrm>
        <a:graphic>
          <a:graphicData uri="http://schemas.openxmlformats.org/drawingml/2006/table">
            <a:tbl>
              <a:tblPr/>
              <a:tblGrid>
                <a:gridCol w="1454150"/>
                <a:gridCol w="1454150"/>
                <a:gridCol w="1557337"/>
                <a:gridCol w="1352550"/>
                <a:gridCol w="1454150"/>
              </a:tblGrid>
              <a:tr h="592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Dst MAC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Src MAC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Type/Length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Data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FCS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139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Ethernet – Formát rámca</a:t>
            </a:r>
            <a:endParaRPr lang="sk-SK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Prezentovaný formát rámca, ktorý má v poli Type/Length hodnotu </a:t>
            </a:r>
            <a:r>
              <a:rPr lang="en-US" dirty="0" smtClean="0"/>
              <a:t>&gt;= 1536,</a:t>
            </a:r>
            <a:r>
              <a:rPr lang="sk-SK" dirty="0" smtClean="0"/>
              <a:t> sa nazýva Ethernet II</a:t>
            </a:r>
          </a:p>
          <a:p>
            <a:pPr lvl="1"/>
            <a:r>
              <a:rPr lang="sk-SK" dirty="0" smtClean="0"/>
              <a:t>Pole Type sa niekedy uvádza aj ako EtherType</a:t>
            </a:r>
            <a:endParaRPr lang="en-US" dirty="0" smtClean="0"/>
          </a:p>
          <a:p>
            <a:pPr lvl="1"/>
            <a:r>
              <a:rPr lang="sk-SK" dirty="0" smtClean="0"/>
              <a:t>Minimálna celková veľkosť: 64B, maximálna: 1518B</a:t>
            </a:r>
          </a:p>
          <a:p>
            <a:r>
              <a:rPr lang="sk-SK" dirty="0" smtClean="0"/>
              <a:t>IEEE definuje ďalšie druhy rámcov:</a:t>
            </a:r>
          </a:p>
          <a:p>
            <a:pPr lvl="1"/>
            <a:r>
              <a:rPr lang="sk-SK" dirty="0" smtClean="0"/>
              <a:t>802.2 LLC (Logical Link Control)</a:t>
            </a:r>
          </a:p>
          <a:p>
            <a:pPr lvl="1"/>
            <a:r>
              <a:rPr lang="sk-SK" dirty="0" smtClean="0"/>
              <a:t>SNAP (niekedy 802 SNAP)</a:t>
            </a:r>
          </a:p>
          <a:p>
            <a:pPr lvl="1"/>
            <a:r>
              <a:rPr lang="sk-SK" dirty="0" smtClean="0"/>
              <a:t>Oba ďalšie druhy sú len rozšírením základného formátu</a:t>
            </a: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1600200" y="38084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3662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Ethernet – Formát rámca</a:t>
            </a:r>
            <a:endParaRPr lang="sk-SK"/>
          </a:p>
        </p:txBody>
      </p:sp>
      <p:graphicFrame>
        <p:nvGraphicFramePr>
          <p:cNvPr id="58458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841648"/>
              </p:ext>
            </p:extLst>
          </p:nvPr>
        </p:nvGraphicFramePr>
        <p:xfrm>
          <a:off x="396874" y="2187575"/>
          <a:ext cx="8474400" cy="592138"/>
        </p:xfrm>
        <a:graphic>
          <a:graphicData uri="http://schemas.openxmlformats.org/drawingml/2006/table">
            <a:tbl>
              <a:tblPr/>
              <a:tblGrid>
                <a:gridCol w="584719"/>
                <a:gridCol w="584718"/>
                <a:gridCol w="583109"/>
                <a:gridCol w="6009881"/>
                <a:gridCol w="711973"/>
              </a:tblGrid>
              <a:tr h="592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DM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Data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FCS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524" name="Group 1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783446"/>
              </p:ext>
            </p:extLst>
          </p:nvPr>
        </p:nvGraphicFramePr>
        <p:xfrm>
          <a:off x="396875" y="3557588"/>
          <a:ext cx="8474393" cy="592138"/>
        </p:xfrm>
        <a:graphic>
          <a:graphicData uri="http://schemas.openxmlformats.org/drawingml/2006/table">
            <a:tbl>
              <a:tblPr/>
              <a:tblGrid>
                <a:gridCol w="576263"/>
                <a:gridCol w="576262"/>
                <a:gridCol w="574675"/>
                <a:gridCol w="865188"/>
                <a:gridCol w="863600"/>
                <a:gridCol w="1059180"/>
                <a:gridCol w="3240087"/>
                <a:gridCol w="719138"/>
              </a:tblGrid>
              <a:tr h="592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DM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DSAP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66FF"/>
                        </a:gs>
                        <a:gs pos="50000">
                          <a:srgbClr val="0066FF">
                            <a:gamma/>
                            <a:tint val="47451"/>
                            <a:invGamma/>
                          </a:srgbClr>
                        </a:gs>
                        <a:gs pos="100000">
                          <a:srgbClr val="0066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SSAP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66FF"/>
                        </a:gs>
                        <a:gs pos="50000">
                          <a:srgbClr val="0066FF">
                            <a:gamma/>
                            <a:tint val="47451"/>
                            <a:invGamma/>
                          </a:srgbClr>
                        </a:gs>
                        <a:gs pos="100000">
                          <a:srgbClr val="0066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Control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66FF"/>
                        </a:gs>
                        <a:gs pos="50000">
                          <a:srgbClr val="0066FF">
                            <a:gamma/>
                            <a:tint val="47451"/>
                            <a:invGamma/>
                          </a:srgbClr>
                        </a:gs>
                        <a:gs pos="100000">
                          <a:srgbClr val="0066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Data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FCS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530" name="Group 1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440911"/>
              </p:ext>
            </p:extLst>
          </p:nvPr>
        </p:nvGraphicFramePr>
        <p:xfrm>
          <a:off x="396875" y="5086350"/>
          <a:ext cx="8474393" cy="592138"/>
        </p:xfrm>
        <a:graphic>
          <a:graphicData uri="http://schemas.openxmlformats.org/drawingml/2006/table">
            <a:tbl>
              <a:tblPr/>
              <a:tblGrid>
                <a:gridCol w="576263"/>
                <a:gridCol w="576262"/>
                <a:gridCol w="574675"/>
                <a:gridCol w="865188"/>
                <a:gridCol w="863600"/>
                <a:gridCol w="1059180"/>
                <a:gridCol w="863600"/>
                <a:gridCol w="2376487"/>
                <a:gridCol w="719138"/>
              </a:tblGrid>
              <a:tr h="592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DM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DSAP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66FF"/>
                        </a:gs>
                        <a:gs pos="50000">
                          <a:srgbClr val="0066FF">
                            <a:gamma/>
                            <a:tint val="58824"/>
                            <a:invGamma/>
                          </a:srgbClr>
                        </a:gs>
                        <a:gs pos="100000">
                          <a:srgbClr val="0066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SSAP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66FF"/>
                        </a:gs>
                        <a:gs pos="50000">
                          <a:srgbClr val="0066FF">
                            <a:gamma/>
                            <a:tint val="58824"/>
                            <a:invGamma/>
                          </a:srgbClr>
                        </a:gs>
                        <a:gs pos="100000">
                          <a:srgbClr val="0066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Control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66FF"/>
                        </a:gs>
                        <a:gs pos="50000">
                          <a:srgbClr val="0066FF">
                            <a:gamma/>
                            <a:tint val="58824"/>
                            <a:invGamma/>
                          </a:srgbClr>
                        </a:gs>
                        <a:gs pos="100000">
                          <a:srgbClr val="0066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SNAP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66FF"/>
                        </a:gs>
                        <a:gs pos="50000">
                          <a:srgbClr val="0066FF">
                            <a:gamma/>
                            <a:tint val="58824"/>
                            <a:invGamma/>
                          </a:srgbClr>
                        </a:gs>
                        <a:gs pos="100000">
                          <a:srgbClr val="0066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Data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FCS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552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826227"/>
              </p:ext>
            </p:extLst>
          </p:nvPr>
        </p:nvGraphicFramePr>
        <p:xfrm>
          <a:off x="4429696" y="6238875"/>
          <a:ext cx="1870496" cy="503238"/>
        </p:xfrm>
        <a:graphic>
          <a:graphicData uri="http://schemas.openxmlformats.org/drawingml/2006/table">
            <a:tbl>
              <a:tblPr/>
              <a:tblGrid>
                <a:gridCol w="1012612"/>
                <a:gridCol w="857884"/>
              </a:tblGrid>
              <a:tr h="503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Vendor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33CCFF"/>
                        </a:gs>
                        <a:gs pos="50000">
                          <a:srgbClr val="33CCFF">
                            <a:gamma/>
                            <a:tint val="43922"/>
                            <a:invGamma/>
                          </a:srgbClr>
                        </a:gs>
                        <a:gs pos="100000">
                          <a:srgbClr val="33CC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33CCFF"/>
                        </a:gs>
                        <a:gs pos="50000">
                          <a:srgbClr val="33CCFF">
                            <a:gamma/>
                            <a:tint val="43922"/>
                            <a:invGamma/>
                          </a:srgbClr>
                        </a:gs>
                        <a:gs pos="100000">
                          <a:srgbClr val="33CCFF"/>
                        </a:gs>
                      </a:gsLst>
                      <a:lin ang="5400000" scaled="1"/>
                    </a:gradFill>
                  </a:tcPr>
                </a:tc>
              </a:tr>
            </a:tbl>
          </a:graphicData>
        </a:graphic>
      </p:graphicFrame>
      <p:sp>
        <p:nvSpPr>
          <p:cNvPr id="58553" name="Line 185"/>
          <p:cNvSpPr>
            <a:spLocks noChangeShapeType="1"/>
          </p:cNvSpPr>
          <p:nvPr/>
        </p:nvSpPr>
        <p:spPr bwMode="auto">
          <a:xfrm flipH="1">
            <a:off x="4427984" y="5662613"/>
            <a:ext cx="504056" cy="5762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58554" name="Line 186"/>
          <p:cNvSpPr>
            <a:spLocks noChangeShapeType="1"/>
          </p:cNvSpPr>
          <p:nvPr/>
        </p:nvSpPr>
        <p:spPr bwMode="auto">
          <a:xfrm>
            <a:off x="5796136" y="5662613"/>
            <a:ext cx="432048" cy="5762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58556" name="Text Box 188"/>
          <p:cNvSpPr txBox="1">
            <a:spLocks noChangeArrowheads="1"/>
          </p:cNvSpPr>
          <p:nvPr/>
        </p:nvSpPr>
        <p:spPr bwMode="auto">
          <a:xfrm>
            <a:off x="319088" y="1773238"/>
            <a:ext cx="1589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None/>
            </a:pPr>
            <a:r>
              <a:rPr lang="sk-SK" sz="2400" dirty="0"/>
              <a:t>Ethernet II</a:t>
            </a:r>
          </a:p>
        </p:txBody>
      </p:sp>
      <p:sp>
        <p:nvSpPr>
          <p:cNvPr id="58557" name="Text Box 189"/>
          <p:cNvSpPr txBox="1">
            <a:spLocks noChangeArrowheads="1"/>
          </p:cNvSpPr>
          <p:nvPr/>
        </p:nvSpPr>
        <p:spPr bwMode="auto">
          <a:xfrm>
            <a:off x="300038" y="3141663"/>
            <a:ext cx="28552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None/>
            </a:pPr>
            <a:r>
              <a:rPr lang="sk-SK" sz="2400" dirty="0"/>
              <a:t>Ethernet </a:t>
            </a:r>
            <a:r>
              <a:rPr lang="sk-SK" sz="2400" dirty="0" smtClean="0"/>
              <a:t>802.2 LLC</a:t>
            </a:r>
            <a:endParaRPr lang="sk-SK" sz="2400" dirty="0"/>
          </a:p>
        </p:txBody>
      </p:sp>
      <p:sp>
        <p:nvSpPr>
          <p:cNvPr id="58558" name="Text Box 190"/>
          <p:cNvSpPr txBox="1">
            <a:spLocks noChangeArrowheads="1"/>
          </p:cNvSpPr>
          <p:nvPr/>
        </p:nvSpPr>
        <p:spPr bwMode="auto">
          <a:xfrm>
            <a:off x="319088" y="4654550"/>
            <a:ext cx="28712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None/>
            </a:pPr>
            <a:r>
              <a:rPr lang="sk-SK" sz="2400" dirty="0"/>
              <a:t>Ethernet </a:t>
            </a:r>
            <a:r>
              <a:rPr lang="sk-SK" sz="2400" dirty="0" smtClean="0"/>
              <a:t>802 SNAP</a:t>
            </a:r>
            <a:endParaRPr lang="sk-SK" sz="2400" dirty="0"/>
          </a:p>
        </p:txBody>
      </p:sp>
    </p:spTree>
    <p:extLst>
      <p:ext uri="{BB962C8B-B14F-4D97-AF65-F5344CB8AC3E}">
        <p14:creationId xmlns:p14="http://schemas.microsoft.com/office/powerpoint/2010/main" val="236482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Ethernet 802.2 LLC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400" dirty="0" smtClean="0"/>
              <a:t>Destination Service Access Point</a:t>
            </a:r>
          </a:p>
          <a:p>
            <a:pPr lvl="1"/>
            <a:r>
              <a:rPr lang="sk-SK" sz="2000" dirty="0" smtClean="0"/>
              <a:t>1B hodnota</a:t>
            </a:r>
          </a:p>
          <a:p>
            <a:pPr lvl="1"/>
            <a:r>
              <a:rPr lang="sk-SK" sz="2000" dirty="0" smtClean="0"/>
              <a:t>Služba na cieľovom uzle, pre ktorú je obsah rámca určený</a:t>
            </a:r>
          </a:p>
          <a:p>
            <a:r>
              <a:rPr lang="sk-SK" sz="2400" dirty="0" smtClean="0"/>
              <a:t>Source Service Access Point</a:t>
            </a:r>
          </a:p>
          <a:p>
            <a:pPr lvl="1"/>
            <a:r>
              <a:rPr lang="sk-SK" sz="2000" dirty="0" smtClean="0"/>
              <a:t>1B hodnota</a:t>
            </a:r>
          </a:p>
          <a:p>
            <a:pPr lvl="1"/>
            <a:r>
              <a:rPr lang="sk-SK" sz="2000" dirty="0" smtClean="0"/>
              <a:t>Služba na zdrojovom uzle, ktorá rámec odoslala</a:t>
            </a:r>
          </a:p>
          <a:p>
            <a:r>
              <a:rPr lang="sk-SK" sz="2400" dirty="0" smtClean="0"/>
              <a:t>Control</a:t>
            </a:r>
          </a:p>
          <a:p>
            <a:pPr lvl="1"/>
            <a:r>
              <a:rPr lang="sk-SK" sz="2000" dirty="0" smtClean="0"/>
              <a:t>1B hodnota</a:t>
            </a:r>
          </a:p>
          <a:p>
            <a:pPr lvl="1"/>
            <a:r>
              <a:rPr lang="sk-SK" sz="2000" dirty="0" smtClean="0"/>
              <a:t>Popisuje typ celého rámca (Supervisory, Information, Unnumbered), bežné sa používa iba Unnumbered (0x03)</a:t>
            </a:r>
            <a:endParaRPr lang="sk-SK" sz="2000" dirty="0"/>
          </a:p>
        </p:txBody>
      </p:sp>
      <p:graphicFrame>
        <p:nvGraphicFramePr>
          <p:cNvPr id="4" name="Group 1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485485"/>
              </p:ext>
            </p:extLst>
          </p:nvPr>
        </p:nvGraphicFramePr>
        <p:xfrm>
          <a:off x="396875" y="6077222"/>
          <a:ext cx="8474393" cy="592138"/>
        </p:xfrm>
        <a:graphic>
          <a:graphicData uri="http://schemas.openxmlformats.org/drawingml/2006/table">
            <a:tbl>
              <a:tblPr/>
              <a:tblGrid>
                <a:gridCol w="576263"/>
                <a:gridCol w="576262"/>
                <a:gridCol w="574675"/>
                <a:gridCol w="865188"/>
                <a:gridCol w="863600"/>
                <a:gridCol w="1059180"/>
                <a:gridCol w="3240087"/>
                <a:gridCol w="719138"/>
              </a:tblGrid>
              <a:tr h="592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DM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DSAP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66FF"/>
                        </a:gs>
                        <a:gs pos="50000">
                          <a:srgbClr val="0066FF">
                            <a:gamma/>
                            <a:tint val="47451"/>
                            <a:invGamma/>
                          </a:srgbClr>
                        </a:gs>
                        <a:gs pos="100000">
                          <a:srgbClr val="0066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SSAP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66FF"/>
                        </a:gs>
                        <a:gs pos="50000">
                          <a:srgbClr val="0066FF">
                            <a:gamma/>
                            <a:tint val="47451"/>
                            <a:invGamma/>
                          </a:srgbClr>
                        </a:gs>
                        <a:gs pos="100000">
                          <a:srgbClr val="0066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Control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66FF"/>
                        </a:gs>
                        <a:gs pos="50000">
                          <a:srgbClr val="0066FF">
                            <a:gamma/>
                            <a:tint val="47451"/>
                            <a:invGamma/>
                          </a:srgbClr>
                        </a:gs>
                        <a:gs pos="100000">
                          <a:srgbClr val="0066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Data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FCS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264475"/>
              </p:ext>
            </p:extLst>
          </p:nvPr>
        </p:nvGraphicFramePr>
        <p:xfrm>
          <a:off x="7236296" y="3140968"/>
          <a:ext cx="1382400" cy="10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Package" showAsIcon="1" r:id="rId3" imgW="914400" imgH="714240" progId="Package">
                  <p:embed/>
                </p:oleObj>
              </mc:Choice>
              <mc:Fallback>
                <p:oleObj name="Package" showAsIcon="1" r:id="rId3" imgW="914400" imgH="7142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36296" y="3140968"/>
                        <a:ext cx="1382400" cy="10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015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Ethernet 802.2 LLC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Za ideou DSAP a SSAP stojí predpoklad, že na uzloch chcú medzi sebou komunikovať služby</a:t>
            </a:r>
          </a:p>
          <a:p>
            <a:pPr lvl="1"/>
            <a:r>
              <a:rPr lang="sk-SK" dirty="0" smtClean="0"/>
              <a:t>Napr. služba vzdialeného prístupu Telnet chce overiť meno a heslo používateľa v službe RADIUS</a:t>
            </a:r>
          </a:p>
          <a:p>
            <a:pPr lvl="1"/>
            <a:r>
              <a:rPr lang="sk-SK" dirty="0" smtClean="0"/>
              <a:t>V praxi však najčastejšie komunikujú medzi sebou dve inštancie tej istej služby, takže hodnoty DSAP a SSAP sú v rámcoch rovnaké</a:t>
            </a:r>
          </a:p>
          <a:p>
            <a:r>
              <a:rPr lang="sk-SK" dirty="0" smtClean="0"/>
              <a:t>Polia DSAP a SSAP sú pre súčasný počet služieb a protokolov príliš malé (1B)</a:t>
            </a:r>
          </a:p>
          <a:p>
            <a:pPr lvl="1"/>
            <a:r>
              <a:rPr lang="sk-SK" dirty="0" smtClean="0"/>
              <a:t>Maximálna veľkosť dátového poľa je 1497B</a:t>
            </a:r>
            <a:endParaRPr lang="sk-SK" dirty="0"/>
          </a:p>
        </p:txBody>
      </p:sp>
      <p:graphicFrame>
        <p:nvGraphicFramePr>
          <p:cNvPr id="4" name="Group 1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167750"/>
              </p:ext>
            </p:extLst>
          </p:nvPr>
        </p:nvGraphicFramePr>
        <p:xfrm>
          <a:off x="396875" y="6077222"/>
          <a:ext cx="8474393" cy="592138"/>
        </p:xfrm>
        <a:graphic>
          <a:graphicData uri="http://schemas.openxmlformats.org/drawingml/2006/table">
            <a:tbl>
              <a:tblPr/>
              <a:tblGrid>
                <a:gridCol w="576263"/>
                <a:gridCol w="576262"/>
                <a:gridCol w="574675"/>
                <a:gridCol w="865188"/>
                <a:gridCol w="863600"/>
                <a:gridCol w="1059180"/>
                <a:gridCol w="3240087"/>
                <a:gridCol w="719138"/>
              </a:tblGrid>
              <a:tr h="592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DM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DSAP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66FF"/>
                        </a:gs>
                        <a:gs pos="50000">
                          <a:srgbClr val="0066FF">
                            <a:gamma/>
                            <a:tint val="47451"/>
                            <a:invGamma/>
                          </a:srgbClr>
                        </a:gs>
                        <a:gs pos="100000">
                          <a:srgbClr val="0066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SSAP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66FF"/>
                        </a:gs>
                        <a:gs pos="50000">
                          <a:srgbClr val="0066FF">
                            <a:gamma/>
                            <a:tint val="47451"/>
                            <a:invGamma/>
                          </a:srgbClr>
                        </a:gs>
                        <a:gs pos="100000">
                          <a:srgbClr val="0066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Control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66FF"/>
                        </a:gs>
                        <a:gs pos="50000">
                          <a:srgbClr val="0066FF">
                            <a:gamma/>
                            <a:tint val="47451"/>
                            <a:invGamma/>
                          </a:srgbClr>
                        </a:gs>
                        <a:gs pos="100000">
                          <a:srgbClr val="0066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Data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FCS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76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Referenčné sieťové modely</a:t>
            </a:r>
            <a:endParaRPr lang="en-US" dirty="0"/>
          </a:p>
        </p:txBody>
      </p:sp>
      <p:sp>
        <p:nvSpPr>
          <p:cNvPr id="1264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 smtClean="0"/>
              <a:t>Vrstvové modely sú v problematike komunikačných sietí veľmi obľúbenými pomôckami</a:t>
            </a:r>
          </a:p>
          <a:p>
            <a:r>
              <a:rPr lang="sk-SK" dirty="0" smtClean="0"/>
              <a:t>Modelovanie a návrh sietí podľa vrstvových modelov má podstatné výhody</a:t>
            </a:r>
          </a:p>
          <a:p>
            <a:pPr lvl="1"/>
            <a:r>
              <a:rPr lang="sk-SK" dirty="0" smtClean="0"/>
              <a:t>Zjednodušuje pohľad na sieť a pochopenie jednotlivých dejov v nej</a:t>
            </a:r>
          </a:p>
          <a:p>
            <a:pPr lvl="1"/>
            <a:r>
              <a:rPr lang="sk-SK" dirty="0" smtClean="0"/>
              <a:t>Uľahčuje návrh protokolov – protokoly sa totiž vytvárajú pre činnosť na konkrétnej vrstve, a teda majú jasne vymedzené kompetencie</a:t>
            </a:r>
          </a:p>
          <a:p>
            <a:pPr lvl="1"/>
            <a:r>
              <a:rPr lang="sk-SK" dirty="0" smtClean="0"/>
              <a:t>Umožňuje modulárny prístup – zmena v jednej vrstve sa nedotýka iných vrstiev, kým zostanú dodržané rozhrania medzi nimi</a:t>
            </a:r>
          </a:p>
          <a:p>
            <a:pPr lvl="1"/>
            <a:r>
              <a:rPr lang="sk-SK" dirty="0" smtClean="0"/>
              <a:t>Poskytuje spoločný pojmový aparát na popis sietí</a:t>
            </a:r>
          </a:p>
          <a:p>
            <a:r>
              <a:rPr lang="sk-SK" dirty="0" smtClean="0"/>
              <a:t>Ak sa istý vrstvový model stane istým vzorovým prototypom, nazývame ho </a:t>
            </a:r>
            <a:r>
              <a:rPr lang="sk-SK" dirty="0" smtClean="0">
                <a:solidFill>
                  <a:schemeClr val="tx2"/>
                </a:solidFill>
              </a:rPr>
              <a:t>referenčný model</a:t>
            </a:r>
          </a:p>
          <a:p>
            <a:r>
              <a:rPr lang="sk-SK" dirty="0" smtClean="0"/>
              <a:t>V našich sieťach je najobľúbenejším referenčným modelom </a:t>
            </a:r>
            <a:r>
              <a:rPr lang="sk-SK" b="1" dirty="0" smtClean="0">
                <a:solidFill>
                  <a:schemeClr val="accent2"/>
                </a:solidFill>
              </a:rPr>
              <a:t>Open Systems Interconnection </a:t>
            </a:r>
            <a:r>
              <a:rPr lang="sk-SK" dirty="0" smtClean="0"/>
              <a:t>(ISO </a:t>
            </a:r>
            <a:r>
              <a:rPr lang="sk-SK" b="1" dirty="0" smtClean="0">
                <a:solidFill>
                  <a:schemeClr val="accent2"/>
                </a:solidFill>
              </a:rPr>
              <a:t>OSI model</a:t>
            </a:r>
            <a:r>
              <a:rPr lang="sk-SK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80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Ethernet 802 SNAP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Sub Network Access Protocol</a:t>
            </a:r>
          </a:p>
          <a:p>
            <a:pPr lvl="1"/>
            <a:r>
              <a:rPr lang="sk-SK" dirty="0" smtClean="0"/>
              <a:t>5B pole členiace sa na dve časti</a:t>
            </a:r>
          </a:p>
          <a:p>
            <a:pPr lvl="2"/>
            <a:r>
              <a:rPr lang="sk-SK" dirty="0" smtClean="0"/>
              <a:t>3B: OUI výrobcu protokolu (Vendor)</a:t>
            </a:r>
          </a:p>
          <a:p>
            <a:pPr lvl="2"/>
            <a:r>
              <a:rPr lang="sk-SK" dirty="0" smtClean="0"/>
              <a:t>2B: Identifikácia protokolu (Protocol ID)</a:t>
            </a:r>
          </a:p>
          <a:p>
            <a:pPr lvl="1"/>
            <a:r>
              <a:rPr lang="sk-SK" dirty="0" smtClean="0"/>
              <a:t>Hodnota DSAP a SSAP je nastavená na 0xAA, podľa toho je možné poznať, že nejde o obyčajný 802.2 LLC</a:t>
            </a:r>
          </a:p>
          <a:p>
            <a:pPr lvl="1"/>
            <a:r>
              <a:rPr lang="sk-SK" dirty="0" smtClean="0"/>
              <a:t>Veľkosť dátového poľa sa zmenšila na 1492B</a:t>
            </a:r>
            <a:endParaRPr lang="sk-SK" dirty="0"/>
          </a:p>
        </p:txBody>
      </p:sp>
      <p:graphicFrame>
        <p:nvGraphicFramePr>
          <p:cNvPr id="4" name="Group 1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875563"/>
              </p:ext>
            </p:extLst>
          </p:nvPr>
        </p:nvGraphicFramePr>
        <p:xfrm>
          <a:off x="396875" y="5086350"/>
          <a:ext cx="8474393" cy="592138"/>
        </p:xfrm>
        <a:graphic>
          <a:graphicData uri="http://schemas.openxmlformats.org/drawingml/2006/table">
            <a:tbl>
              <a:tblPr/>
              <a:tblGrid>
                <a:gridCol w="576263"/>
                <a:gridCol w="576262"/>
                <a:gridCol w="574675"/>
                <a:gridCol w="865188"/>
                <a:gridCol w="863600"/>
                <a:gridCol w="1059180"/>
                <a:gridCol w="863600"/>
                <a:gridCol w="2376487"/>
                <a:gridCol w="719138"/>
              </a:tblGrid>
              <a:tr h="592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DM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DSAP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66FF"/>
                        </a:gs>
                        <a:gs pos="50000">
                          <a:srgbClr val="0066FF">
                            <a:gamma/>
                            <a:tint val="58824"/>
                            <a:invGamma/>
                          </a:srgbClr>
                        </a:gs>
                        <a:gs pos="100000">
                          <a:srgbClr val="0066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SSAP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66FF"/>
                        </a:gs>
                        <a:gs pos="50000">
                          <a:srgbClr val="0066FF">
                            <a:gamma/>
                            <a:tint val="58824"/>
                            <a:invGamma/>
                          </a:srgbClr>
                        </a:gs>
                        <a:gs pos="100000">
                          <a:srgbClr val="0066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Control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66FF"/>
                        </a:gs>
                        <a:gs pos="50000">
                          <a:srgbClr val="0066FF">
                            <a:gamma/>
                            <a:tint val="58824"/>
                            <a:invGamma/>
                          </a:srgbClr>
                        </a:gs>
                        <a:gs pos="100000">
                          <a:srgbClr val="0066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SNAP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0066FF"/>
                        </a:gs>
                        <a:gs pos="50000">
                          <a:srgbClr val="0066FF">
                            <a:gamma/>
                            <a:tint val="58824"/>
                            <a:invGamma/>
                          </a:srgbClr>
                        </a:gs>
                        <a:gs pos="100000">
                          <a:srgbClr val="0066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Data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FCS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678536"/>
              </p:ext>
            </p:extLst>
          </p:nvPr>
        </p:nvGraphicFramePr>
        <p:xfrm>
          <a:off x="4429696" y="6238875"/>
          <a:ext cx="1870496" cy="503238"/>
        </p:xfrm>
        <a:graphic>
          <a:graphicData uri="http://schemas.openxmlformats.org/drawingml/2006/table">
            <a:tbl>
              <a:tblPr/>
              <a:tblGrid>
                <a:gridCol w="1012612"/>
                <a:gridCol w="857884"/>
              </a:tblGrid>
              <a:tr h="503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Vendor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33CCFF"/>
                        </a:gs>
                        <a:gs pos="50000">
                          <a:srgbClr val="33CCFF">
                            <a:gamma/>
                            <a:tint val="43922"/>
                            <a:invGamma/>
                          </a:srgbClr>
                        </a:gs>
                        <a:gs pos="100000">
                          <a:srgbClr val="33CC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33CCFF"/>
                        </a:gs>
                        <a:gs pos="50000">
                          <a:srgbClr val="33CCFF">
                            <a:gamma/>
                            <a:tint val="43922"/>
                            <a:invGamma/>
                          </a:srgbClr>
                        </a:gs>
                        <a:gs pos="100000">
                          <a:srgbClr val="33CCFF"/>
                        </a:gs>
                      </a:gsLst>
                      <a:lin ang="5400000" scaled="1"/>
                    </a:gradFill>
                  </a:tcPr>
                </a:tc>
              </a:tr>
            </a:tbl>
          </a:graphicData>
        </a:graphic>
      </p:graphicFrame>
      <p:sp>
        <p:nvSpPr>
          <p:cNvPr id="6" name="Line 185"/>
          <p:cNvSpPr>
            <a:spLocks noChangeShapeType="1"/>
          </p:cNvSpPr>
          <p:nvPr/>
        </p:nvSpPr>
        <p:spPr bwMode="auto">
          <a:xfrm flipH="1">
            <a:off x="4427984" y="5662613"/>
            <a:ext cx="504056" cy="5762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7" name="Line 186"/>
          <p:cNvSpPr>
            <a:spLocks noChangeShapeType="1"/>
          </p:cNvSpPr>
          <p:nvPr/>
        </p:nvSpPr>
        <p:spPr bwMode="auto">
          <a:xfrm>
            <a:off x="5796136" y="5662613"/>
            <a:ext cx="432048" cy="5762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876233"/>
              </p:ext>
            </p:extLst>
          </p:nvPr>
        </p:nvGraphicFramePr>
        <p:xfrm>
          <a:off x="7092280" y="1556792"/>
          <a:ext cx="1382400" cy="10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Package" showAsIcon="1" r:id="rId3" imgW="914400" imgH="714240" progId="Package">
                  <p:embed/>
                </p:oleObj>
              </mc:Choice>
              <mc:Fallback>
                <p:oleObj name="Package" showAsIcon="1" r:id="rId3" imgW="914400" imgH="7142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2280" y="1556792"/>
                        <a:ext cx="1382400" cy="10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95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smtClean="0"/>
              <a:t>Formáty ethernetových rámcov</a:t>
            </a:r>
            <a:br>
              <a:rPr lang="sk-SK" smtClean="0"/>
            </a:br>
            <a:r>
              <a:rPr lang="sk-SK" smtClean="0"/>
              <a:t>Záverečné poznámky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smtClean="0"/>
              <a:t>Všetky tri formáty rámcov sú výlučne vecou softvérovej implementácie – nevyžadujú si špeciálne sieťové karty</a:t>
            </a:r>
          </a:p>
          <a:p>
            <a:pPr lvl="1"/>
            <a:r>
              <a:rPr lang="sk-SK" smtClean="0"/>
              <a:t>Sieťová karta môže komunikovať všetkými formátmi naraz</a:t>
            </a:r>
          </a:p>
          <a:p>
            <a:r>
              <a:rPr lang="sk-SK" smtClean="0"/>
              <a:t>Najpoužívanejší typ je Ethernet II</a:t>
            </a:r>
          </a:p>
          <a:p>
            <a:pPr lvl="1"/>
            <a:r>
              <a:rPr lang="sk-SK" smtClean="0"/>
              <a:t>Drvivá väčšina sieťovej prevádzky vrátane IPv4 a IPv6</a:t>
            </a:r>
          </a:p>
          <a:p>
            <a:r>
              <a:rPr lang="sk-SK" smtClean="0"/>
              <a:t>Ostatné typy rámcov sú v úzadí</a:t>
            </a:r>
          </a:p>
          <a:p>
            <a:pPr lvl="1"/>
            <a:r>
              <a:rPr lang="sk-SK" smtClean="0"/>
              <a:t>802.2 LLC – využívaný najmä pre protokoly od IEEE (STP a jeho varianty, LACP, LLDP, ...). Pre IP sa nevyužíva, lebo ARP nemá pridelenú hodnotu SAP</a:t>
            </a:r>
          </a:p>
          <a:p>
            <a:pPr lvl="1"/>
            <a:r>
              <a:rPr lang="sk-SK" smtClean="0"/>
              <a:t>802 SNAP – využívaný najmä pre firemné a proprietárne protokoly (CDP, VTP, DTP, PAgP, ...)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8736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Zariadenia používané v ethernetových sieťach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dirty="0" smtClean="0"/>
              <a:t>Pôvodné ethernetové siete využívali ako komunikačné médium koaxiálny kábel</a:t>
            </a:r>
          </a:p>
          <a:p>
            <a:pPr lvl="1"/>
            <a:r>
              <a:rPr lang="sk-SK" dirty="0" smtClean="0"/>
              <a:t>Všetky stanice boli pripojené k spoločnému koaxu ako k zbernici</a:t>
            </a:r>
          </a:p>
          <a:p>
            <a:pPr lvl="1"/>
            <a:r>
              <a:rPr lang="sk-SK" dirty="0" smtClean="0"/>
              <a:t>Každý počul každého</a:t>
            </a:r>
          </a:p>
          <a:p>
            <a:r>
              <a:rPr lang="sk-SK" dirty="0" smtClean="0"/>
              <a:t>Postupom času vznikli pokročilejšie riešenia s využitím tzv. </a:t>
            </a:r>
            <a:r>
              <a:rPr lang="sk-SK" dirty="0" smtClean="0">
                <a:solidFill>
                  <a:schemeClr val="accent2"/>
                </a:solidFill>
              </a:rPr>
              <a:t>rozbočovačov</a:t>
            </a:r>
            <a:r>
              <a:rPr lang="sk-SK" dirty="0" smtClean="0"/>
              <a:t>, </a:t>
            </a:r>
            <a:r>
              <a:rPr lang="sk-SK" dirty="0" smtClean="0">
                <a:solidFill>
                  <a:schemeClr val="accent2"/>
                </a:solidFill>
              </a:rPr>
              <a:t>mostov</a:t>
            </a:r>
            <a:r>
              <a:rPr lang="sk-SK" dirty="0" smtClean="0"/>
              <a:t> a </a:t>
            </a:r>
            <a:r>
              <a:rPr lang="sk-SK" dirty="0" smtClean="0">
                <a:solidFill>
                  <a:schemeClr val="accent2"/>
                </a:solidFill>
              </a:rPr>
              <a:t>prepínačov</a:t>
            </a:r>
          </a:p>
          <a:p>
            <a:r>
              <a:rPr lang="sk-SK" b="1" dirty="0" smtClean="0">
                <a:solidFill>
                  <a:schemeClr val="accent2"/>
                </a:solidFill>
              </a:rPr>
              <a:t>Rozbočovač</a:t>
            </a:r>
            <a:r>
              <a:rPr lang="sk-SK" dirty="0" smtClean="0"/>
              <a:t> (hub) je viacportové zariadenie, ktoré signál prijatý na jednom porte regeneruje a rozošle všetkými ostatnými portmi</a:t>
            </a:r>
          </a:p>
          <a:p>
            <a:pPr lvl="1"/>
            <a:r>
              <a:rPr lang="sk-SK" dirty="0" smtClean="0"/>
              <a:t>Technicky ide o zariadenie fyzickej vrstvy, lebo prenáša len signály, nerozumie dátam</a:t>
            </a:r>
          </a:p>
          <a:p>
            <a:pPr lvl="1"/>
            <a:r>
              <a:rPr lang="sk-SK" dirty="0" smtClean="0"/>
              <a:t>Zariadenia pripojené k portom rozbočovača pracujú, ako keby boli prepojené zbernicou (analogicky ako na koaxe)</a:t>
            </a:r>
          </a:p>
          <a:p>
            <a:pPr lvl="1"/>
            <a:r>
              <a:rPr lang="sk-SK" dirty="0" smtClean="0"/>
              <a:t>Rozbočovač vytvára kolíznu doménu alebo ju zväčšuje – ak jedna stanica pripojená k rozbočovaču vysiela, ostatné musia mlčať</a:t>
            </a:r>
          </a:p>
          <a:p>
            <a:pPr lvl="1"/>
            <a:r>
              <a:rPr lang="sk-SK" dirty="0" smtClean="0"/>
              <a:t>Rozbočovače boli veľmi bežné v sieťach 10BaseT, dnes sa už kvôli početným nevýhodám nepoužívajú</a:t>
            </a:r>
          </a:p>
        </p:txBody>
      </p:sp>
    </p:spTree>
    <p:extLst>
      <p:ext uri="{BB962C8B-B14F-4D97-AF65-F5344CB8AC3E}">
        <p14:creationId xmlns:p14="http://schemas.microsoft.com/office/powerpoint/2010/main" val="140875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Nevýhody použitia rozbočovačov</a:t>
            </a:r>
            <a:endParaRPr lang="en-US" dirty="0"/>
          </a:p>
        </p:txBody>
      </p:sp>
      <p:pic>
        <p:nvPicPr>
          <p:cNvPr id="130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719" y="1695351"/>
            <a:ext cx="6786562" cy="432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767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smtClean="0"/>
              <a:t>Ethernet – doručovanie rámcov</a:t>
            </a:r>
            <a:br>
              <a:rPr lang="sk-SK" smtClean="0"/>
            </a:br>
            <a:r>
              <a:rPr lang="sk-SK" smtClean="0"/>
              <a:t>Most</a:t>
            </a:r>
            <a:endParaRPr lang="sk-SK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Ethernetové siete vybudované pomocou rozbočovačov trpeli mnohými nevýhodami pôvodných koaxových variantov</a:t>
            </a:r>
          </a:p>
          <a:p>
            <a:r>
              <a:rPr lang="sk-SK" dirty="0" smtClean="0"/>
              <a:t>Riešenia prišli v podobe inteligentnejších zariadení, tzv. mostov (bridges) a prepínačov (switches)</a:t>
            </a:r>
          </a:p>
          <a:p>
            <a:r>
              <a:rPr lang="sk-SK" b="1" dirty="0" smtClean="0">
                <a:solidFill>
                  <a:schemeClr val="accent2"/>
                </a:solidFill>
              </a:rPr>
              <a:t>Most</a:t>
            </a:r>
            <a:r>
              <a:rPr lang="sk-SK" dirty="0" smtClean="0"/>
              <a:t> (bridge):</a:t>
            </a:r>
          </a:p>
          <a:p>
            <a:pPr lvl="1"/>
            <a:r>
              <a:rPr lang="sk-SK" dirty="0" smtClean="0"/>
              <a:t>Softvérové zariadenie, často stavané na PC</a:t>
            </a:r>
          </a:p>
          <a:p>
            <a:pPr lvl="1"/>
            <a:r>
              <a:rPr lang="sk-SK" dirty="0" smtClean="0"/>
              <a:t>Má dve alebo viac sieťových rozhraní</a:t>
            </a:r>
          </a:p>
          <a:p>
            <a:pPr lvl="1"/>
            <a:r>
              <a:rPr lang="sk-SK" dirty="0" smtClean="0"/>
              <a:t>Automaticky si tvorí tabuľku, v ktorej si zaznamenáva MAC adresy staníc a svoje rozhrania, ku ktorým sú stanice pripojené</a:t>
            </a:r>
          </a:p>
          <a:p>
            <a:pPr lvl="1"/>
            <a:r>
              <a:rPr lang="sk-SK" dirty="0" smtClean="0"/>
              <a:t>Rámec prijatý na jednom porte prepošle druhým portom len vtedy, ak</a:t>
            </a:r>
          </a:p>
          <a:p>
            <a:pPr lvl="2"/>
            <a:r>
              <a:rPr lang="sk-SK" dirty="0" smtClean="0"/>
              <a:t>... vie, že na druhom porte sa nachádza príjemca, alebo</a:t>
            </a:r>
          </a:p>
          <a:p>
            <a:pPr lvl="2"/>
            <a:r>
              <a:rPr lang="sk-SK" dirty="0" smtClean="0"/>
              <a:t>... vôbec nevie, kde sa príjemca nachádza</a:t>
            </a:r>
          </a:p>
          <a:p>
            <a:pPr lvl="1"/>
            <a:r>
              <a:rPr lang="sk-SK" dirty="0" smtClean="0"/>
              <a:t>Rámec sa nikdy neodošle tým portom, ktorým bol prijatý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8124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50" name="Line 14"/>
          <p:cNvSpPr>
            <a:spLocks noChangeShapeType="1"/>
          </p:cNvSpPr>
          <p:nvPr/>
        </p:nvSpPr>
        <p:spPr bwMode="auto">
          <a:xfrm flipV="1">
            <a:off x="7524750" y="2492375"/>
            <a:ext cx="0" cy="504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65549" name="Line 13"/>
          <p:cNvSpPr>
            <a:spLocks noChangeShapeType="1"/>
          </p:cNvSpPr>
          <p:nvPr/>
        </p:nvSpPr>
        <p:spPr bwMode="auto">
          <a:xfrm>
            <a:off x="6732588" y="2997200"/>
            <a:ext cx="0" cy="647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65548" name="Line 12"/>
          <p:cNvSpPr>
            <a:spLocks noChangeShapeType="1"/>
          </p:cNvSpPr>
          <p:nvPr/>
        </p:nvSpPr>
        <p:spPr bwMode="auto">
          <a:xfrm>
            <a:off x="2411413" y="2997200"/>
            <a:ext cx="0" cy="7921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65547" name="Line 11"/>
          <p:cNvSpPr>
            <a:spLocks noChangeShapeType="1"/>
          </p:cNvSpPr>
          <p:nvPr/>
        </p:nvSpPr>
        <p:spPr bwMode="auto">
          <a:xfrm>
            <a:off x="1258888" y="2420938"/>
            <a:ext cx="0" cy="5762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65542" name="Line 6"/>
          <p:cNvSpPr>
            <a:spLocks noChangeShapeType="1"/>
          </p:cNvSpPr>
          <p:nvPr/>
        </p:nvSpPr>
        <p:spPr bwMode="auto">
          <a:xfrm flipH="1">
            <a:off x="827088" y="2997200"/>
            <a:ext cx="30241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65543" name="Line 7"/>
          <p:cNvSpPr>
            <a:spLocks noChangeShapeType="1"/>
          </p:cNvSpPr>
          <p:nvPr/>
        </p:nvSpPr>
        <p:spPr bwMode="auto">
          <a:xfrm flipH="1">
            <a:off x="5148263" y="2997200"/>
            <a:ext cx="30241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/>
          </a:p>
        </p:txBody>
      </p:sp>
      <p:graphicFrame>
        <p:nvGraphicFramePr>
          <p:cNvPr id="65593" name="Group 5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2634820"/>
              </p:ext>
            </p:extLst>
          </p:nvPr>
        </p:nvGraphicFramePr>
        <p:xfrm>
          <a:off x="3240881" y="3768725"/>
          <a:ext cx="2592387" cy="1981200"/>
        </p:xfrm>
        <a:graphic>
          <a:graphicData uri="http://schemas.openxmlformats.org/drawingml/2006/table">
            <a:tbl>
              <a:tblPr/>
              <a:tblGrid>
                <a:gridCol w="1152525"/>
                <a:gridCol w="1439862"/>
              </a:tblGrid>
              <a:tr h="231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Stanica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Rozhranie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sk-SK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E0</a:t>
                      </a:r>
                      <a:endParaRPr kumimoji="0" lang="sk-SK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E1</a:t>
                      </a:r>
                      <a:endParaRPr kumimoji="0" lang="sk-SK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sk-SK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E1</a:t>
                      </a:r>
                      <a:endParaRPr kumimoji="0" lang="sk-SK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/>
              <a:t>Ethernet – doručovanie rámcov</a:t>
            </a:r>
            <a:br>
              <a:rPr lang="sk-SK" dirty="0"/>
            </a:br>
            <a:r>
              <a:rPr lang="sk-SK" dirty="0"/>
              <a:t>Most</a:t>
            </a:r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2205038"/>
            <a:ext cx="1657350" cy="116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41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916113"/>
            <a:ext cx="9096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44" name="Picture 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429000"/>
            <a:ext cx="9096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45" name="Picture 9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1885950"/>
            <a:ext cx="9096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46" name="Picture 10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3357563"/>
            <a:ext cx="9096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578" name="Text Box 42"/>
          <p:cNvSpPr txBox="1">
            <a:spLocks noChangeArrowheads="1"/>
          </p:cNvSpPr>
          <p:nvPr/>
        </p:nvSpPr>
        <p:spPr bwMode="auto">
          <a:xfrm>
            <a:off x="1115616" y="1988840"/>
            <a:ext cx="40748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None/>
            </a:pPr>
            <a:r>
              <a:rPr lang="sk-SK" dirty="0"/>
              <a:t>A</a:t>
            </a:r>
          </a:p>
        </p:txBody>
      </p:sp>
      <p:sp>
        <p:nvSpPr>
          <p:cNvPr id="65579" name="Text Box 43"/>
          <p:cNvSpPr txBox="1">
            <a:spLocks noChangeArrowheads="1"/>
          </p:cNvSpPr>
          <p:nvPr/>
        </p:nvSpPr>
        <p:spPr bwMode="auto">
          <a:xfrm>
            <a:off x="7380312" y="1916832"/>
            <a:ext cx="42511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None/>
            </a:pPr>
            <a:r>
              <a:rPr lang="sk-SK" dirty="0"/>
              <a:t>D</a:t>
            </a:r>
          </a:p>
        </p:txBody>
      </p:sp>
      <p:sp>
        <p:nvSpPr>
          <p:cNvPr id="65580" name="Text Box 44"/>
          <p:cNvSpPr txBox="1">
            <a:spLocks noChangeArrowheads="1"/>
          </p:cNvSpPr>
          <p:nvPr/>
        </p:nvSpPr>
        <p:spPr bwMode="auto">
          <a:xfrm>
            <a:off x="2195736" y="3501008"/>
            <a:ext cx="40748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None/>
            </a:pPr>
            <a:r>
              <a:rPr lang="sk-SK" dirty="0"/>
              <a:t>B</a:t>
            </a:r>
          </a:p>
        </p:txBody>
      </p:sp>
      <p:sp>
        <p:nvSpPr>
          <p:cNvPr id="65581" name="Text Box 45"/>
          <p:cNvSpPr txBox="1">
            <a:spLocks noChangeArrowheads="1"/>
          </p:cNvSpPr>
          <p:nvPr/>
        </p:nvSpPr>
        <p:spPr bwMode="auto">
          <a:xfrm>
            <a:off x="6516216" y="3440613"/>
            <a:ext cx="42511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None/>
            </a:pPr>
            <a:r>
              <a:rPr lang="sk-SK" dirty="0"/>
              <a:t>C</a:t>
            </a:r>
          </a:p>
        </p:txBody>
      </p:sp>
      <p:sp>
        <p:nvSpPr>
          <p:cNvPr id="65589" name="Text Box 53"/>
          <p:cNvSpPr txBox="1">
            <a:spLocks noChangeArrowheads="1"/>
          </p:cNvSpPr>
          <p:nvPr/>
        </p:nvSpPr>
        <p:spPr bwMode="auto">
          <a:xfrm>
            <a:off x="3203848" y="2564904"/>
            <a:ext cx="593432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None/>
            </a:pPr>
            <a:r>
              <a:rPr lang="sk-SK" dirty="0"/>
              <a:t>E0</a:t>
            </a:r>
          </a:p>
        </p:txBody>
      </p:sp>
      <p:sp>
        <p:nvSpPr>
          <p:cNvPr id="65590" name="Text Box 54"/>
          <p:cNvSpPr txBox="1">
            <a:spLocks noChangeArrowheads="1"/>
          </p:cNvSpPr>
          <p:nvPr/>
        </p:nvSpPr>
        <p:spPr bwMode="auto">
          <a:xfrm>
            <a:off x="5292725" y="2564904"/>
            <a:ext cx="593432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None/>
            </a:pPr>
            <a:r>
              <a:rPr lang="sk-SK" dirty="0"/>
              <a:t>E1</a:t>
            </a:r>
          </a:p>
        </p:txBody>
      </p:sp>
    </p:spTree>
    <p:extLst>
      <p:ext uri="{BB962C8B-B14F-4D97-AF65-F5344CB8AC3E}">
        <p14:creationId xmlns:p14="http://schemas.microsoft.com/office/powerpoint/2010/main" val="228041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smtClean="0"/>
              <a:t>Ethernet – doručovanie rámcov</a:t>
            </a:r>
            <a:br>
              <a:rPr lang="sk-SK" smtClean="0"/>
            </a:br>
            <a:r>
              <a:rPr lang="sk-SK" smtClean="0"/>
              <a:t>Most</a:t>
            </a:r>
            <a:endParaRPr lang="sk-SK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 smtClean="0"/>
              <a:t>Ako sa most učí MAC adresy?</a:t>
            </a:r>
          </a:p>
          <a:p>
            <a:pPr lvl="1"/>
            <a:r>
              <a:rPr lang="sk-SK" dirty="0" smtClean="0"/>
              <a:t>Z prijatých rámcov most načíta MAC adresu odosielateľa a zapíše si ju do tabuľky k portu, na ktorom bol rámec prijatý</a:t>
            </a:r>
          </a:p>
          <a:p>
            <a:pPr lvl="1"/>
            <a:r>
              <a:rPr lang="sk-SK" dirty="0" smtClean="0"/>
              <a:t>Ak záznam už v tabuľke je, most podľa potreby aktualizuje informáciu o porte a o čase posledného výskytu adresy</a:t>
            </a:r>
          </a:p>
          <a:p>
            <a:r>
              <a:rPr lang="sk-SK" dirty="0" smtClean="0"/>
              <a:t>Ako most preposiela rámce?</a:t>
            </a:r>
          </a:p>
          <a:p>
            <a:pPr lvl="1"/>
            <a:r>
              <a:rPr lang="sk-SK" dirty="0" smtClean="0"/>
              <a:t>Ak je cieľová MAC adresa neznáma, most rozošle rámec všetkými portmi okrem toho, ktorým rámec vošiel</a:t>
            </a:r>
          </a:p>
          <a:p>
            <a:pPr lvl="2"/>
            <a:r>
              <a:rPr lang="sk-SK" b="1" dirty="0" smtClean="0">
                <a:solidFill>
                  <a:schemeClr val="accent2"/>
                </a:solidFill>
              </a:rPr>
              <a:t>!</a:t>
            </a:r>
            <a:r>
              <a:rPr lang="sk-SK" b="1" dirty="0" smtClean="0">
                <a:solidFill>
                  <a:schemeClr val="tx2"/>
                </a:solidFill>
              </a:rPr>
              <a:t> Fallback k režimu logickej zbernice </a:t>
            </a:r>
            <a:r>
              <a:rPr lang="sk-SK" b="1" dirty="0" smtClean="0">
                <a:solidFill>
                  <a:schemeClr val="accent2"/>
                </a:solidFill>
              </a:rPr>
              <a:t>!</a:t>
            </a:r>
          </a:p>
          <a:p>
            <a:pPr lvl="1"/>
            <a:r>
              <a:rPr lang="sk-SK" dirty="0" smtClean="0"/>
              <a:t>Ak je cieľová MAC adresa priradená tomu istému portu, ktorým rámec vošiel, most tento rámec zahodí</a:t>
            </a:r>
          </a:p>
          <a:p>
            <a:pPr lvl="1"/>
            <a:r>
              <a:rPr lang="sk-SK" dirty="0" smtClean="0"/>
              <a:t>Inak most odošle rámec len tým portom, ku ktorému je podľa tabuľky MAC adries pripojený príjemca</a:t>
            </a:r>
          </a:p>
          <a:p>
            <a:r>
              <a:rPr lang="sk-SK" dirty="0" smtClean="0"/>
              <a:t>Most rozdeľuje kolíznu doménu na menšie</a:t>
            </a:r>
          </a:p>
          <a:p>
            <a:pPr lvl="1"/>
            <a:r>
              <a:rPr lang="sk-SK" dirty="0" smtClean="0"/>
              <a:t>Pretože neprenáša signál v reálnom čase ako hub, ale rámce, ktoré si môže odložiť v pamäti, pokým nie je výstupný port voľný, komunikácia na jednom segmente vôbec neovplyvňujú iné porty mosta</a:t>
            </a:r>
          </a:p>
          <a:p>
            <a:pPr lvl="2"/>
            <a:r>
              <a:rPr lang="sk-SK" b="1" dirty="0" smtClean="0">
                <a:solidFill>
                  <a:schemeClr val="accent2"/>
                </a:solidFill>
              </a:rPr>
              <a:t>!</a:t>
            </a:r>
            <a:r>
              <a:rPr lang="sk-SK" b="1" dirty="0" smtClean="0">
                <a:solidFill>
                  <a:schemeClr val="tx2"/>
                </a:solidFill>
              </a:rPr>
              <a:t> Mimoriadne vítaná vlastnosť </a:t>
            </a:r>
            <a:r>
              <a:rPr lang="sk-SK" b="1" dirty="0" smtClean="0">
                <a:solidFill>
                  <a:schemeClr val="accent2"/>
                </a:solidFill>
              </a:rPr>
              <a:t>!</a:t>
            </a:r>
            <a:endParaRPr lang="sk-SK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9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smtClean="0"/>
              <a:t>Ethernet – doručovanie rámcov</a:t>
            </a:r>
            <a:br>
              <a:rPr lang="sk-SK" smtClean="0"/>
            </a:br>
            <a:r>
              <a:rPr lang="sk-SK" smtClean="0"/>
              <a:t>Prepínač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43000"/>
            <a:ext cx="4464496" cy="5410200"/>
          </a:xfrm>
        </p:spPr>
        <p:txBody>
          <a:bodyPr>
            <a:normAutofit fontScale="92500" lnSpcReduction="20000"/>
          </a:bodyPr>
          <a:lstStyle/>
          <a:p>
            <a:r>
              <a:rPr lang="sk-SK" b="1" dirty="0" smtClean="0">
                <a:solidFill>
                  <a:schemeClr val="accent2"/>
                </a:solidFill>
              </a:rPr>
              <a:t>Prepínač</a:t>
            </a:r>
            <a:r>
              <a:rPr lang="sk-SK" dirty="0" smtClean="0"/>
              <a:t> (switch) je ďalšou generáciou mosta</a:t>
            </a:r>
          </a:p>
          <a:p>
            <a:pPr lvl="1"/>
            <a:r>
              <a:rPr lang="sk-SK" dirty="0" smtClean="0"/>
              <a:t>Mnohoportové zariadenie</a:t>
            </a:r>
          </a:p>
          <a:p>
            <a:pPr lvl="1"/>
            <a:r>
              <a:rPr lang="sk-SK" dirty="0" smtClean="0"/>
              <a:t>Operácie prehľadávania MAC tabuľky a tzv. prepínania rámcov sú implementované hardvérovo</a:t>
            </a:r>
          </a:p>
          <a:p>
            <a:pPr lvl="1"/>
            <a:r>
              <a:rPr lang="sk-SK" dirty="0" smtClean="0"/>
              <a:t>Tok rámcov neprechádza cez CPU a operačný systém, ale je autonómne vybavovaný v prepínacom hardvéri</a:t>
            </a:r>
          </a:p>
          <a:p>
            <a:pPr lvl="1"/>
            <a:r>
              <a:rPr lang="sk-SK" dirty="0" smtClean="0"/>
              <a:t>Veľkosť MAC tabuľky v prepínačoch je veľká, bežne tisíce až desaťtisíce položiek</a:t>
            </a:r>
          </a:p>
          <a:p>
            <a:pPr lvl="1"/>
            <a:r>
              <a:rPr lang="sk-SK" dirty="0" smtClean="0"/>
              <a:t>Prenosový výkon prepínacieho poľa prepínača je rádovo v gigabitoch až terabitoch za sekundu a megapaketoch až gigapaketoch za sekundu</a:t>
            </a:r>
          </a:p>
          <a:p>
            <a:pPr lvl="1"/>
            <a:r>
              <a:rPr lang="sk-SK" dirty="0" smtClean="0"/>
              <a:t>Prepínače obsahujú buffer pre prenášané rámce rádovo v jednotkách až desiatkach MB</a:t>
            </a:r>
            <a:endParaRPr lang="sk-SK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987" y="1556792"/>
            <a:ext cx="4164013" cy="426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200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3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Výhody použitia prepínačov</a:t>
            </a:r>
            <a:endParaRPr lang="en-US" dirty="0"/>
          </a:p>
        </p:txBody>
      </p:sp>
      <p:pic>
        <p:nvPicPr>
          <p:cNvPr id="13383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484784"/>
            <a:ext cx="7258050" cy="464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328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3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85" y="2299899"/>
            <a:ext cx="7740030" cy="4558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63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Adresovanie v Ethernete a súvis s IP adresovaním</a:t>
            </a:r>
            <a:endParaRPr lang="en-US" dirty="0"/>
          </a:p>
        </p:txBody>
      </p:sp>
      <p:sp>
        <p:nvSpPr>
          <p:cNvPr id="133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IP pakety používajú IP adresy</a:t>
            </a:r>
          </a:p>
          <a:p>
            <a:r>
              <a:rPr lang="sk-SK" sz="2000" dirty="0" smtClean="0"/>
              <a:t>Ethernetové rámce používajú MAC adresy</a:t>
            </a:r>
          </a:p>
          <a:p>
            <a:r>
              <a:rPr lang="sk-SK" sz="2000" dirty="0" smtClean="0"/>
              <a:t>Tieto adresy musia istým spôsobom korešpondovať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466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Referenčný sieťový model OSI</a:t>
            </a:r>
            <a:endParaRPr lang="en-US" dirty="0"/>
          </a:p>
        </p:txBody>
      </p:sp>
      <p:sp>
        <p:nvSpPr>
          <p:cNvPr id="130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143000"/>
            <a:ext cx="6397947" cy="5410200"/>
          </a:xfrm>
        </p:spPr>
        <p:txBody>
          <a:bodyPr>
            <a:normAutofit lnSpcReduction="10000"/>
          </a:bodyPr>
          <a:lstStyle/>
          <a:p>
            <a:r>
              <a:rPr lang="sk-SK" sz="2000" dirty="0" smtClean="0"/>
              <a:t>RM OSI pozostáva zo 7 vrstiev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Aplikačná vrstva</a:t>
            </a:r>
            <a:r>
              <a:rPr lang="sk-SK" sz="1800" dirty="0" smtClean="0"/>
              <a:t>: poskytuje nástroje pre tvorbu sieťových aplikácií a služieb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Prezentačná vrstva</a:t>
            </a:r>
            <a:r>
              <a:rPr lang="sk-SK" sz="1800" dirty="0" smtClean="0"/>
              <a:t>: zabezpečuje spoločný formát prenášaných aplikačných dát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Relačná vrstva</a:t>
            </a:r>
            <a:r>
              <a:rPr lang="sk-SK" sz="1800" dirty="0" smtClean="0"/>
              <a:t>: zabezpečí odovzdanie prenášaných dát konkrétnemu procesu (bežiacemu programu) na cieľovom počítači, riadi dialóg medzi procesmi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Transportná vrstva</a:t>
            </a:r>
            <a:r>
              <a:rPr lang="sk-SK" sz="1800" dirty="0" smtClean="0"/>
              <a:t>: prenáša dáta rozdelené na segmenty, u príjemcu ich usporadúva do pôvodného poradia, rieši opravu chýbajúcich segmentov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Sieťová vrstva</a:t>
            </a:r>
            <a:r>
              <a:rPr lang="sk-SK" sz="1800" dirty="0" smtClean="0"/>
              <a:t>: prenáša pakety (t.j. segment+hlavička sieťovej vrstvy) medzi koncovými uzlami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Linková vrstva</a:t>
            </a:r>
            <a:r>
              <a:rPr lang="sk-SK" sz="1800" dirty="0" smtClean="0"/>
              <a:t>: prenáša rámec (t.j. paket+hlavička a pätička linkovej vrstvy) medzi susednými uzlami, v pätičke sa nachádza kontrolný súčet pre detekciu prípadnej chyby pri prenose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</a:rPr>
              <a:t>Fyzická vrstva</a:t>
            </a:r>
            <a:r>
              <a:rPr lang="sk-SK" sz="1800" dirty="0" smtClean="0"/>
              <a:t>: prenáša informáciu vo forme bitov po danom médiu</a:t>
            </a:r>
            <a:endParaRPr lang="en-US" sz="1800" dirty="0"/>
          </a:p>
        </p:txBody>
      </p:sp>
      <p:pic>
        <p:nvPicPr>
          <p:cNvPr id="130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475" y="1739900"/>
            <a:ext cx="2422525" cy="428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237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213" y="2520280"/>
            <a:ext cx="5918787" cy="414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Protokol Address Resolution Protocol</a:t>
            </a:r>
            <a:endParaRPr lang="en-US" dirty="0"/>
          </a:p>
        </p:txBody>
      </p:sp>
      <p:sp>
        <p:nvSpPr>
          <p:cNvPr id="130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Sieťová karta má v operačnom systéme nastavenú IP adresu, ale od výrobcu má pridelenú MAC adresu</a:t>
            </a:r>
          </a:p>
          <a:p>
            <a:r>
              <a:rPr lang="sk-SK" sz="2000" dirty="0" smtClean="0"/>
              <a:t>Ak v ethernetovej sieti komunikujú stanice pomocou IP, ich pakety budú prenášané v ethernetových rámcoch a tie musia byť vhodne adresované</a:t>
            </a:r>
          </a:p>
          <a:p>
            <a:r>
              <a:rPr lang="sk-SK" sz="2000" dirty="0" smtClean="0"/>
              <a:t>Na zistenie neznámej MAC</a:t>
            </a:r>
            <a:br>
              <a:rPr lang="sk-SK" sz="2000" dirty="0" smtClean="0"/>
            </a:br>
            <a:r>
              <a:rPr lang="sk-SK" sz="2000" dirty="0" smtClean="0"/>
              <a:t>k známej IP slúži protokol ARP</a:t>
            </a:r>
          </a:p>
          <a:p>
            <a:r>
              <a:rPr lang="sk-SK" sz="2000" dirty="0" smtClean="0"/>
              <a:t>ARP je veľmi jednoduchý protokol</a:t>
            </a:r>
            <a:br>
              <a:rPr lang="sk-SK" sz="2000" dirty="0" smtClean="0"/>
            </a:br>
            <a:r>
              <a:rPr lang="sk-SK" sz="2000" dirty="0" smtClean="0"/>
              <a:t>s dvomi typmi správ</a:t>
            </a:r>
          </a:p>
          <a:p>
            <a:pPr lvl="1"/>
            <a:r>
              <a:rPr lang="sk-SK" sz="1800" dirty="0" smtClean="0"/>
              <a:t>ARP Query: Akú</a:t>
            </a:r>
            <a:br>
              <a:rPr lang="sk-SK" sz="1800" dirty="0" smtClean="0"/>
            </a:br>
            <a:r>
              <a:rPr lang="sk-SK" sz="1800" dirty="0" smtClean="0"/>
              <a:t>MAC má sieťová karta</a:t>
            </a:r>
            <a:br>
              <a:rPr lang="sk-SK" sz="1800" dirty="0" smtClean="0"/>
            </a:br>
            <a:r>
              <a:rPr lang="sk-SK" sz="1800" dirty="0" smtClean="0"/>
              <a:t>s touto IP adresou?</a:t>
            </a:r>
          </a:p>
          <a:p>
            <a:pPr lvl="1"/>
            <a:r>
              <a:rPr lang="sk-SK" sz="1800" dirty="0" smtClean="0"/>
              <a:t>ARP Reply: Som to ja,</a:t>
            </a:r>
            <a:br>
              <a:rPr lang="sk-SK" sz="1800" dirty="0" smtClean="0"/>
            </a:br>
            <a:r>
              <a:rPr lang="sk-SK" sz="1800" dirty="0" smtClean="0"/>
              <a:t>moja MAC adresa je...</a:t>
            </a:r>
          </a:p>
          <a:p>
            <a:r>
              <a:rPr lang="sk-SK" sz="2000" dirty="0" smtClean="0"/>
              <a:t>ARP Query sa posiela ako</a:t>
            </a:r>
            <a:br>
              <a:rPr lang="sk-SK" sz="2000" dirty="0" smtClean="0"/>
            </a:br>
            <a:r>
              <a:rPr lang="sk-SK" sz="2000" dirty="0" smtClean="0"/>
              <a:t>broadcast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763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0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01" y="2636912"/>
            <a:ext cx="6234899" cy="422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2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Protokol Address Resolution Protocol</a:t>
            </a:r>
            <a:endParaRPr lang="en-US" dirty="0"/>
          </a:p>
        </p:txBody>
      </p:sp>
      <p:sp>
        <p:nvSpPr>
          <p:cNvPr id="132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sz="2000" dirty="0" smtClean="0"/>
              <a:t>Ak je príjemca IP paketu v tej istej sieti ako odosielateľ, pomocou ARP je možné priamo zistiť MAC adresu príjemcu</a:t>
            </a:r>
          </a:p>
          <a:p>
            <a:r>
              <a:rPr lang="sk-SK" sz="2000" dirty="0" smtClean="0"/>
              <a:t>Ak je príjemca IP paketu v inej IP sieti, stanica vie, že paket k príjemcovi musí prejsť cez bránu</a:t>
            </a:r>
          </a:p>
          <a:p>
            <a:r>
              <a:rPr lang="sk-SK" sz="2000" dirty="0" smtClean="0"/>
              <a:t>Pri komunikácii s adresátmi z iných</a:t>
            </a:r>
            <a:br>
              <a:rPr lang="sk-SK" sz="2000" dirty="0" smtClean="0"/>
            </a:br>
            <a:r>
              <a:rPr lang="sk-SK" sz="2000" dirty="0" smtClean="0"/>
              <a:t>sietí preto odosielateľ nehľadá</a:t>
            </a:r>
            <a:br>
              <a:rPr lang="sk-SK" sz="2000" dirty="0" smtClean="0"/>
            </a:br>
            <a:r>
              <a:rPr lang="sk-SK" sz="2000" dirty="0" smtClean="0"/>
              <a:t>pomocou ARP protokolu MAC adresu</a:t>
            </a:r>
            <a:br>
              <a:rPr lang="sk-SK" sz="2000" dirty="0" smtClean="0"/>
            </a:br>
            <a:r>
              <a:rPr lang="sk-SK" sz="2000" dirty="0" smtClean="0"/>
              <a:t>cieľového uzla,</a:t>
            </a:r>
            <a:br>
              <a:rPr lang="sk-SK" sz="2000" dirty="0" smtClean="0"/>
            </a:br>
            <a:r>
              <a:rPr lang="sk-SK" sz="2000" dirty="0" smtClean="0"/>
              <a:t>ale vlastnej brány</a:t>
            </a:r>
          </a:p>
          <a:p>
            <a:r>
              <a:rPr lang="sk-SK" sz="2000" dirty="0" smtClean="0"/>
              <a:t>Tu je vidno, ako</a:t>
            </a:r>
            <a:br>
              <a:rPr lang="sk-SK" sz="2000" dirty="0" smtClean="0"/>
            </a:br>
            <a:r>
              <a:rPr lang="sk-SK" sz="2000" dirty="0" smtClean="0"/>
              <a:t>L3 a L2 spolupracujú</a:t>
            </a:r>
          </a:p>
          <a:p>
            <a:r>
              <a:rPr lang="sk-SK" sz="2000" dirty="0" smtClean="0"/>
              <a:t>L2 zabezpečí doručenie</a:t>
            </a:r>
            <a:br>
              <a:rPr lang="sk-SK" sz="2000" dirty="0" smtClean="0"/>
            </a:br>
            <a:r>
              <a:rPr lang="sk-SK" sz="2000" dirty="0" smtClean="0"/>
              <a:t>k najbližšiemu</a:t>
            </a:r>
            <a:br>
              <a:rPr lang="sk-SK" sz="2000" dirty="0" smtClean="0"/>
            </a:br>
            <a:r>
              <a:rPr lang="sk-SK" sz="2000" dirty="0" smtClean="0"/>
              <a:t>ďalšiemu uzlu</a:t>
            </a:r>
          </a:p>
          <a:p>
            <a:r>
              <a:rPr lang="sk-SK" sz="2000" dirty="0" smtClean="0"/>
              <a:t>L3 rieši, ktorý</a:t>
            </a:r>
            <a:br>
              <a:rPr lang="sk-SK" sz="2000" dirty="0" smtClean="0"/>
            </a:br>
            <a:r>
              <a:rPr lang="sk-SK" sz="2000" dirty="0" smtClean="0"/>
              <a:t>ďalší uzol to je,</a:t>
            </a:r>
            <a:br>
              <a:rPr lang="sk-SK" sz="2000" dirty="0" smtClean="0"/>
            </a:br>
            <a:r>
              <a:rPr lang="sk-SK" sz="2000" dirty="0" smtClean="0"/>
              <a:t>aby sa paket</a:t>
            </a:r>
            <a:br>
              <a:rPr lang="sk-SK" sz="2000" dirty="0" smtClean="0"/>
            </a:br>
            <a:r>
              <a:rPr lang="sk-SK" sz="2000" dirty="0" smtClean="0"/>
              <a:t>dostal k adresátovi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932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Vzťah IP siete a broadcastovej domény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Ak sú dva počítače v rovnakej IP sieti, predpokladá sa, že vedia komunikovať bezprostredne, priamo</a:t>
            </a:r>
          </a:p>
          <a:p>
            <a:r>
              <a:rPr lang="sk-SK" dirty="0" smtClean="0"/>
              <a:t>Odosielateľ sa bude snažiť zistiť MAC adresu cieľového počítača pomocou ARP</a:t>
            </a:r>
          </a:p>
          <a:p>
            <a:r>
              <a:rPr lang="sk-SK" dirty="0" smtClean="0"/>
              <a:t>ARP Query je posielané na broadcast... ale broadcasty smerovačmi neprechádzajú</a:t>
            </a:r>
          </a:p>
          <a:p>
            <a:r>
              <a:rPr lang="sk-SK" dirty="0" smtClean="0"/>
              <a:t>Na uzly, ktoré sú za smerovačom, sa teda ARP otázka nedostane – hranica jednej IP siete teda musí byť tam, kde má hranicu aj broadcastová doména – na smerovači</a:t>
            </a:r>
          </a:p>
          <a:p>
            <a:r>
              <a:rPr lang="sk-SK" smtClean="0"/>
              <a:t>Resumé – čo broadcastová doména, to samostatná IP sieť</a:t>
            </a:r>
            <a:endParaRPr lang="sk-SK" dirty="0" smtClean="0"/>
          </a:p>
        </p:txBody>
      </p:sp>
    </p:spTree>
    <p:extLst>
      <p:ext uri="{BB962C8B-B14F-4D97-AF65-F5344CB8AC3E}">
        <p14:creationId xmlns:p14="http://schemas.microsoft.com/office/powerpoint/2010/main" val="15697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229600" cy="44497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sk-SK" sz="2800" dirty="0" smtClean="0"/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sk-SK" sz="2800" b="1" dirty="0" smtClean="0"/>
              <a:t>Vďaka za pozornosť!</a:t>
            </a:r>
            <a:endParaRPr lang="en-US" sz="2800" b="1" dirty="0" smtClean="0"/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2800" dirty="0" smtClean="0"/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2800" dirty="0" smtClean="0"/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2800" dirty="0" smtClean="0"/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2800" dirty="0" smtClean="0"/>
          </a:p>
          <a:p>
            <a:pPr algn="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 err="1" smtClean="0"/>
              <a:t>Ing</a:t>
            </a:r>
            <a:r>
              <a:rPr lang="en-US" sz="1800" dirty="0" smtClean="0"/>
              <a:t>. Peter Pal</a:t>
            </a:r>
            <a:r>
              <a:rPr lang="sk-SK" sz="1800" dirty="0" smtClean="0"/>
              <a:t>úch</a:t>
            </a:r>
            <a:r>
              <a:rPr lang="en-US" sz="1800" dirty="0" smtClean="0"/>
              <a:t>, PhD.</a:t>
            </a:r>
            <a:endParaRPr lang="sk-SK" sz="1800" dirty="0" smtClean="0"/>
          </a:p>
          <a:p>
            <a:pPr algn="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sk-SK" sz="1800" dirty="0" smtClean="0">
                <a:hlinkClick r:id="rId2"/>
              </a:rPr>
              <a:t>Peter.Paluch</a:t>
            </a:r>
            <a:r>
              <a:rPr lang="en-US" sz="1800" dirty="0" smtClean="0">
                <a:hlinkClick r:id="rId2"/>
              </a:rPr>
              <a:t>@fri.uniza.sk</a:t>
            </a:r>
            <a:endParaRPr lang="en-US" sz="1800" dirty="0" smtClean="0"/>
          </a:p>
          <a:p>
            <a:pPr algn="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 smtClean="0"/>
              <a:t>KIS FRI </a:t>
            </a:r>
            <a:r>
              <a:rPr lang="sk-SK" sz="1800" dirty="0" smtClean="0"/>
              <a:t>ŽU</a:t>
            </a:r>
          </a:p>
        </p:txBody>
      </p:sp>
      <p:pic>
        <p:nvPicPr>
          <p:cNvPr id="5837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9675" y="188640"/>
            <a:ext cx="1584325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3246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blona Cisco">
  <a:themeElements>
    <a:clrScheme name="CCNP v5 1">
      <a:dk1>
        <a:srgbClr val="000000"/>
      </a:dk1>
      <a:lt1>
        <a:srgbClr val="FFFFFF"/>
      </a:lt1>
      <a:dk2>
        <a:srgbClr val="0183B7"/>
      </a:dk2>
      <a:lt2>
        <a:srgbClr val="8E8E95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CCNP v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CNP v5 1">
        <a:dk1>
          <a:srgbClr val="000000"/>
        </a:dk1>
        <a:lt1>
          <a:srgbClr val="FFFFFF"/>
        </a:lt1>
        <a:dk2>
          <a:srgbClr val="0183B7"/>
        </a:dk2>
        <a:lt2>
          <a:srgbClr val="8E8E95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Sablona Cisco</Template>
  <TotalTime>2542</TotalTime>
  <Pages>28</Pages>
  <Words>5340</Words>
  <Application>Microsoft Office PowerPoint</Application>
  <PresentationFormat>On-screen Show (4:3)</PresentationFormat>
  <Paragraphs>845</Paragraphs>
  <Slides>93</Slides>
  <Notes>56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5" baseType="lpstr">
      <vt:lpstr>Sablona Cisco</vt:lpstr>
      <vt:lpstr>Package</vt:lpstr>
      <vt:lpstr>Referenčné sieťové modely  Fyzická a linková vrstva</vt:lpstr>
      <vt:lpstr>Úvod do protokolov, referenčné sieťové modely</vt:lpstr>
      <vt:lpstr>Úloha protokolov v sieťovej komunikácii</vt:lpstr>
      <vt:lpstr>Otvorené a proprietárne protokoly</vt:lpstr>
      <vt:lpstr>Normy, štandardy a odporúčania</vt:lpstr>
      <vt:lpstr>Vrstvenie protokolov v sieťovej komunikácii</vt:lpstr>
      <vt:lpstr>Vrstvenie protokolov v sieťovej komunikácii</vt:lpstr>
      <vt:lpstr>Referenčné sieťové modely</vt:lpstr>
      <vt:lpstr>Referenčný sieťový model OSI</vt:lpstr>
      <vt:lpstr>Protokolový a referenčný model</vt:lpstr>
      <vt:lpstr>Protokolový model TCP/IP</vt:lpstr>
      <vt:lpstr>Vzťah ISO OSI a TCP/IP</vt:lpstr>
      <vt:lpstr>Prenos správ cez komunikačné siete</vt:lpstr>
      <vt:lpstr>Enkapsulácia a dekapsulácia vo vrstvách</vt:lpstr>
      <vt:lpstr>Prechod dát vrstvami TCP/IP</vt:lpstr>
      <vt:lpstr>Adresovanie na jednotlivých vrstvách</vt:lpstr>
      <vt:lpstr>Fyzické a logické adresovanie</vt:lpstr>
      <vt:lpstr>Priama komunikácia v spoločnej sieti</vt:lpstr>
      <vt:lpstr>Vzdialená komunikácia prostredníctvom brány</vt:lpstr>
      <vt:lpstr>Spôsoby komunikácie s ohľadom na počet príjemcov</vt:lpstr>
      <vt:lpstr>Fyzická vrstva a médiá</vt:lpstr>
      <vt:lpstr>Úlohy fyzickej vrstvy</vt:lpstr>
      <vt:lpstr>Štandardy fyzickej vrstvy</vt:lpstr>
      <vt:lpstr>Pojmy bandwidth, throughput, goodput</vt:lpstr>
      <vt:lpstr>Pojmy bandwidth, throughput, goodput</vt:lpstr>
      <vt:lpstr>Typy fyzických médií</vt:lpstr>
      <vt:lpstr>Metalické médiá – koax</vt:lpstr>
      <vt:lpstr>Metalické médiá – TP kabeláž</vt:lpstr>
      <vt:lpstr>Metalické médiá – UTP a STP káble</vt:lpstr>
      <vt:lpstr>Metalické médiá – využitie žíl v kábloch</vt:lpstr>
      <vt:lpstr>Metalické médiá – využitie žíl v kábloch</vt:lpstr>
      <vt:lpstr>Metalické médiá – normy pre zapájenie TP</vt:lpstr>
      <vt:lpstr>Metalické médiá – využitie tieneného TP</vt:lpstr>
      <vt:lpstr>Metalické médiá – WAN technológie</vt:lpstr>
      <vt:lpstr>Metalické médiá – nevýhody</vt:lpstr>
      <vt:lpstr>Optické médiá – charakteristika</vt:lpstr>
      <vt:lpstr>Optické médiá – štruktúra vlákna</vt:lpstr>
      <vt:lpstr>Optické médiá – modalita vlákna</vt:lpstr>
      <vt:lpstr>Optické médiá – modalita vlákna</vt:lpstr>
      <vt:lpstr>Bezdrôtové médiá</vt:lpstr>
      <vt:lpstr>Bezdrôtové médiá – štandardy 802.11</vt:lpstr>
      <vt:lpstr>Bezdrôtové médiá – komponenty WiFi sietí</vt:lpstr>
      <vt:lpstr>Bezdrôtové médiá – výhody a nevýhody</vt:lpstr>
      <vt:lpstr>Linková vrstva</vt:lpstr>
      <vt:lpstr>Úlohy linkovej vrstvy</vt:lpstr>
      <vt:lpstr>Rozmanitosť technológií linkovej vrstvy</vt:lpstr>
      <vt:lpstr>Autori štandardov linkovej vrstvy</vt:lpstr>
      <vt:lpstr>Podvrstvy LLC a MAC v linkovej vrstve</vt:lpstr>
      <vt:lpstr>Topológie sietí</vt:lpstr>
      <vt:lpstr>Fyzické topológie</vt:lpstr>
      <vt:lpstr>Motivácia pre adresovanie uzlov</vt:lpstr>
      <vt:lpstr>Adresovanie uzlov na technológii bod-bod</vt:lpstr>
      <vt:lpstr>Adresovanie uzlov na technológiách s viacnásobným prístupom</vt:lpstr>
      <vt:lpstr>Adresovanie uzlov na technológiách s viacnásobným prístupom</vt:lpstr>
      <vt:lpstr>Motivácia pre riadenie prístupu k médiu</vt:lpstr>
      <vt:lpstr>Deterministické prístupové metódy</vt:lpstr>
      <vt:lpstr>Stochastické prístupové metódy</vt:lpstr>
      <vt:lpstr>Schopnosť obojstrannej komunikácie</vt:lpstr>
      <vt:lpstr>Formát rámcov linkovej vrstvy</vt:lpstr>
      <vt:lpstr>Príklady formátov rámcov linkovej vrstvy</vt:lpstr>
      <vt:lpstr>Technológia Ethernet</vt:lpstr>
      <vt:lpstr>Ethernet – krátky pohľad do histórie</vt:lpstr>
      <vt:lpstr>Ethernet – súčasnosť</vt:lpstr>
      <vt:lpstr>Štandardy technológie Ethernet</vt:lpstr>
      <vt:lpstr>802.2 Logical Link Control podvrstva</vt:lpstr>
      <vt:lpstr>802.3 Media Access Control podvrstva</vt:lpstr>
      <vt:lpstr>Varianty technológie Ethernet</vt:lpstr>
      <vt:lpstr>Ethernet – Základný princíp</vt:lpstr>
      <vt:lpstr>Ethernet – Prístupová metóda</vt:lpstr>
      <vt:lpstr>Ethernet – CSMA/CD</vt:lpstr>
      <vt:lpstr>Ethernet – Kolízne domény</vt:lpstr>
      <vt:lpstr>Ethernet – časovanie súvisiace s kolíziami</vt:lpstr>
      <vt:lpstr>Ethernet – Formát rámca</vt:lpstr>
      <vt:lpstr>Ethernet – Formát rámca</vt:lpstr>
      <vt:lpstr>Ethernet – Formát rámca</vt:lpstr>
      <vt:lpstr>Ethernet – Formát rámca</vt:lpstr>
      <vt:lpstr>Ethernet – Formát rámca</vt:lpstr>
      <vt:lpstr>Ethernet 802.2 LLC</vt:lpstr>
      <vt:lpstr>Ethernet 802.2 LLC</vt:lpstr>
      <vt:lpstr>Ethernet 802 SNAP</vt:lpstr>
      <vt:lpstr>Formáty ethernetových rámcov Záverečné poznámky</vt:lpstr>
      <vt:lpstr>Zariadenia používané v ethernetových sieťach</vt:lpstr>
      <vt:lpstr>Nevýhody použitia rozbočovačov</vt:lpstr>
      <vt:lpstr>Ethernet – doručovanie rámcov Most</vt:lpstr>
      <vt:lpstr>Ethernet – doručovanie rámcov Most</vt:lpstr>
      <vt:lpstr>Ethernet – doručovanie rámcov Most</vt:lpstr>
      <vt:lpstr>Ethernet – doručovanie rámcov Prepínač</vt:lpstr>
      <vt:lpstr>Výhody použitia prepínačov</vt:lpstr>
      <vt:lpstr>Adresovanie v Ethernete a súvis s IP adresovaním</vt:lpstr>
      <vt:lpstr>Protokol Address Resolution Protocol</vt:lpstr>
      <vt:lpstr>Protokol Address Resolution Protocol</vt:lpstr>
      <vt:lpstr>Vzťah IP siete a broadcastovej domény</vt:lpstr>
      <vt:lpstr>PowerPoint Presentation</vt:lpstr>
    </vt:vector>
  </TitlesOfParts>
  <Company>University of Zilina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Guide for Creating Powerpoint Presentations</dc:subject>
  <dc:creator>Dept. of InfoCom Networks, FMSI</dc:creator>
  <cp:keywords/>
  <dc:description/>
  <cp:lastModifiedBy>Peter Palúch</cp:lastModifiedBy>
  <cp:revision>115</cp:revision>
  <cp:lastPrinted>1999-01-27T00:54:54Z</cp:lastPrinted>
  <dcterms:created xsi:type="dcterms:W3CDTF">2012-09-26T19:40:36Z</dcterms:created>
  <dcterms:modified xsi:type="dcterms:W3CDTF">2014-10-02T12:29:45Z</dcterms:modified>
</cp:coreProperties>
</file>